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5" r:id="rId2"/>
    <p:sldId id="276" r:id="rId3"/>
    <p:sldId id="278" r:id="rId4"/>
    <p:sldId id="279" r:id="rId5"/>
    <p:sldId id="289" r:id="rId6"/>
    <p:sldId id="291" r:id="rId7"/>
    <p:sldId id="282" r:id="rId8"/>
    <p:sldId id="284" r:id="rId9"/>
    <p:sldId id="290" r:id="rId10"/>
    <p:sldId id="288" r:id="rId11"/>
    <p:sldId id="277" r:id="rId12"/>
    <p:sldId id="286"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uffy-TTF" panose="020B0603060100000000" pitchFamily="34" charset="0"/>
      <p:regular r:id="rId20"/>
      <p:bold r:id="rId21"/>
      <p:italic r:id="rId22"/>
      <p:boldItalic r:id="rId23"/>
    </p:embeddedFont>
    <p:embeddedFont>
      <p:font typeface="Sassoon Infant Rg" panose="02000503030000020003" pitchFamily="50" charset="0"/>
      <p:regular r:id="rId24"/>
      <p:bold r:id="rId25"/>
    </p:embeddedFont>
    <p:embeddedFont>
      <p:font typeface="Twinkl" pitchFamily="2" charset="0"/>
      <p:regular r:id="rId26"/>
      <p:bold r:id="rId27"/>
    </p:embeddedFont>
    <p:embeddedFont>
      <p:font typeface="Tuffy" panose="020B0603060100000000"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32" userDrawn="1">
          <p15:clr>
            <a:srgbClr val="A4A3A4"/>
          </p15:clr>
        </p15:guide>
        <p15:guide id="8" pos="476" userDrawn="1">
          <p15:clr>
            <a:srgbClr val="A4A3A4"/>
          </p15:clr>
        </p15:guide>
        <p15:guide id="9" orient="horz" pos="47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327"/>
    <a:srgbClr val="8D358B"/>
    <a:srgbClr val="B9D26D"/>
    <a:srgbClr val="A772AE"/>
    <a:srgbClr val="87BD31"/>
    <a:srgbClr val="0079C3"/>
    <a:srgbClr val="FFE76D"/>
    <a:srgbClr val="072F54"/>
    <a:srgbClr val="003464"/>
    <a:srgbClr val="004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114" d="100"/>
          <a:sy n="114" d="100"/>
        </p:scale>
        <p:origin x="1560" y="108"/>
      </p:cViewPr>
      <p:guideLst>
        <p:guide orient="horz" pos="2160"/>
        <p:guide pos="2880"/>
        <p:guide pos="340"/>
        <p:guide orient="horz" pos="3952"/>
        <p:guide pos="5420"/>
        <p:guide orient="horz" pos="332"/>
        <p:guide pos="476"/>
        <p:guide orient="horz" pos="47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winkl.co.uk/resources/planit-maths-primary-teaching-resources-year-4/planit-maths-primary-teaching-resources-year-4-geometry---position-and-direction/planit-maths-primary-teaching-resources-year-4-geometry---position-and-direction-plot-specified-points-and-draw-sides-to-complete-a-given-polygon" TargetMode="Externa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sp>
        <p:nvSpPr>
          <p:cNvPr id="7" name="Rectangle 6">
            <a:extLst>
              <a:ext uri="{FF2B5EF4-FFF2-40B4-BE49-F238E27FC236}">
                <a16:creationId xmlns:a16="http://schemas.microsoft.com/office/drawing/2014/main" id="{89FF2C17-6BF8-4D05-9670-E43D26FB43C2}"/>
              </a:ext>
            </a:extLst>
          </p:cNvPr>
          <p:cNvSpPr/>
          <p:nvPr/>
        </p:nvSpPr>
        <p:spPr>
          <a:xfrm>
            <a:off x="445575" y="702863"/>
            <a:ext cx="184461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on a Grid</a:t>
            </a:r>
            <a:endParaRPr lang="en-GB" sz="1600" b="1" dirty="0">
              <a:solidFill>
                <a:schemeClr val="bg1"/>
              </a:solidFill>
            </a:endParaRP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2605"/>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2605"/>
            <a:ext cx="2722089" cy="3850440"/>
          </a:xfrm>
          <a:prstGeom prst="rect">
            <a:avLst/>
          </a:prstGeom>
          <a:effectLst>
            <a:outerShdw blurRad="63500" sx="102000" sy="102000" algn="ctr" rotWithShape="0">
              <a:prstClr val="black">
                <a:alpha val="20000"/>
              </a:prst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724" t="1346" r="51558" b="1285"/>
          <a:stretch/>
        </p:blipFill>
        <p:spPr>
          <a:xfrm rot="1555221">
            <a:off x="2597675" y="2883441"/>
            <a:ext cx="722005" cy="2128577"/>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4147" t="4037" r="4147" b="33113"/>
          <a:stretch/>
        </p:blipFill>
        <p:spPr>
          <a:xfrm rot="1571460">
            <a:off x="1023599" y="2289796"/>
            <a:ext cx="1561603" cy="1513872"/>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Plot specified points and draw sides to complete a given polygon.</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Plot specified points and draw sides to complete a given polygon.</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146624"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on a Grid</a:t>
            </a:r>
            <a:endParaRPr lang="en-GB" sz="1600" b="1" dirty="0">
              <a:solidFill>
                <a:schemeClr val="bg1"/>
              </a:solidFill>
            </a:endParaRPr>
          </a:p>
        </p:txBody>
      </p:sp>
      <p:sp>
        <p:nvSpPr>
          <p:cNvPr id="97" name="Rectangle 96"/>
          <p:cNvSpPr/>
          <p:nvPr/>
        </p:nvSpPr>
        <p:spPr>
          <a:xfrm>
            <a:off x="2592198"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259219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5650" y="1232955"/>
            <a:ext cx="7632700" cy="495108"/>
          </a:xfrm>
          <a:prstGeom prst="rect">
            <a:avLst/>
          </a:prstGeom>
          <a:solidFill>
            <a:srgbClr val="B9D26D"/>
          </a:solidFill>
        </p:spPr>
        <p:txBody>
          <a:bodyPr wrap="square" lIns="108000" tIns="108000" rIns="108000" bIns="108000" rtlCol="0">
            <a:spAutoFit/>
          </a:bodyPr>
          <a:lstStyle/>
          <a:p>
            <a:pPr algn="ctr"/>
            <a:r>
              <a:rPr lang="en-GB" dirty="0"/>
              <a:t>Can you plot the two coordinates on the grid?</a:t>
            </a:r>
          </a:p>
        </p:txBody>
      </p:sp>
      <p:graphicFrame>
        <p:nvGraphicFramePr>
          <p:cNvPr id="11" name="Table 10"/>
          <p:cNvGraphicFramePr>
            <a:graphicFrameLocks noGrp="1"/>
          </p:cNvGraphicFramePr>
          <p:nvPr>
            <p:extLst>
              <p:ext uri="{D42A27DB-BD31-4B8C-83A1-F6EECF244321}">
                <p14:modId xmlns:p14="http://schemas.microsoft.com/office/powerpoint/2010/main" val="1720612546"/>
              </p:ext>
            </p:extLst>
          </p:nvPr>
        </p:nvGraphicFramePr>
        <p:xfrm>
          <a:off x="1105254" y="2116260"/>
          <a:ext cx="3635814" cy="3423204"/>
        </p:xfrm>
        <a:graphic>
          <a:graphicData uri="http://schemas.openxmlformats.org/drawingml/2006/table">
            <a:tbl>
              <a:tblPr firstRow="1" bandRow="1">
                <a:tableStyleId>{5C22544A-7EE6-4342-B048-85BDC9FD1C3A}</a:tableStyleId>
              </a:tblPr>
              <a:tblGrid>
                <a:gridCol w="605969">
                  <a:extLst>
                    <a:ext uri="{9D8B030D-6E8A-4147-A177-3AD203B41FA5}">
                      <a16:colId xmlns:a16="http://schemas.microsoft.com/office/drawing/2014/main" val="20000"/>
                    </a:ext>
                  </a:extLst>
                </a:gridCol>
                <a:gridCol w="605969">
                  <a:extLst>
                    <a:ext uri="{9D8B030D-6E8A-4147-A177-3AD203B41FA5}">
                      <a16:colId xmlns:a16="http://schemas.microsoft.com/office/drawing/2014/main" val="20001"/>
                    </a:ext>
                  </a:extLst>
                </a:gridCol>
                <a:gridCol w="605969">
                  <a:extLst>
                    <a:ext uri="{9D8B030D-6E8A-4147-A177-3AD203B41FA5}">
                      <a16:colId xmlns:a16="http://schemas.microsoft.com/office/drawing/2014/main" val="20002"/>
                    </a:ext>
                  </a:extLst>
                </a:gridCol>
                <a:gridCol w="605969">
                  <a:extLst>
                    <a:ext uri="{9D8B030D-6E8A-4147-A177-3AD203B41FA5}">
                      <a16:colId xmlns:a16="http://schemas.microsoft.com/office/drawing/2014/main" val="20003"/>
                    </a:ext>
                  </a:extLst>
                </a:gridCol>
                <a:gridCol w="605969">
                  <a:extLst>
                    <a:ext uri="{9D8B030D-6E8A-4147-A177-3AD203B41FA5}">
                      <a16:colId xmlns:a16="http://schemas.microsoft.com/office/drawing/2014/main" val="20004"/>
                    </a:ext>
                  </a:extLst>
                </a:gridCol>
                <a:gridCol w="605969">
                  <a:extLst>
                    <a:ext uri="{9D8B030D-6E8A-4147-A177-3AD203B41FA5}">
                      <a16:colId xmlns:a16="http://schemas.microsoft.com/office/drawing/2014/main" val="20005"/>
                    </a:ext>
                  </a:extLst>
                </a:gridCol>
              </a:tblGrid>
              <a:tr h="570534">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2" name="TextBox 17"/>
          <p:cNvSpPr txBox="1">
            <a:spLocks noChangeArrowheads="1"/>
          </p:cNvSpPr>
          <p:nvPr/>
        </p:nvSpPr>
        <p:spPr bwMode="auto">
          <a:xfrm>
            <a:off x="1570898"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1</a:t>
            </a:r>
          </a:p>
        </p:txBody>
      </p:sp>
      <p:sp>
        <p:nvSpPr>
          <p:cNvPr id="13" name="TextBox 20"/>
          <p:cNvSpPr txBox="1">
            <a:spLocks noChangeArrowheads="1"/>
          </p:cNvSpPr>
          <p:nvPr/>
        </p:nvSpPr>
        <p:spPr bwMode="auto">
          <a:xfrm>
            <a:off x="2153510"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2</a:t>
            </a:r>
          </a:p>
        </p:txBody>
      </p:sp>
      <p:sp>
        <p:nvSpPr>
          <p:cNvPr id="14" name="TextBox 21"/>
          <p:cNvSpPr txBox="1">
            <a:spLocks noChangeArrowheads="1"/>
          </p:cNvSpPr>
          <p:nvPr/>
        </p:nvSpPr>
        <p:spPr bwMode="auto">
          <a:xfrm>
            <a:off x="2758922"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a:solidFill>
                  <a:schemeClr val="tx1"/>
                </a:solidFill>
              </a:rPr>
              <a:t>3</a:t>
            </a:r>
          </a:p>
        </p:txBody>
      </p:sp>
      <p:sp>
        <p:nvSpPr>
          <p:cNvPr id="15" name="TextBox 22"/>
          <p:cNvSpPr txBox="1">
            <a:spLocks noChangeArrowheads="1"/>
          </p:cNvSpPr>
          <p:nvPr/>
        </p:nvSpPr>
        <p:spPr bwMode="auto">
          <a:xfrm>
            <a:off x="3364334"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4</a:t>
            </a:r>
          </a:p>
        </p:txBody>
      </p:sp>
      <p:sp>
        <p:nvSpPr>
          <p:cNvPr id="16" name="TextBox 23"/>
          <p:cNvSpPr txBox="1">
            <a:spLocks noChangeArrowheads="1"/>
          </p:cNvSpPr>
          <p:nvPr/>
        </p:nvSpPr>
        <p:spPr bwMode="auto">
          <a:xfrm>
            <a:off x="3969746" y="5546016"/>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5</a:t>
            </a:r>
          </a:p>
        </p:txBody>
      </p:sp>
      <p:sp>
        <p:nvSpPr>
          <p:cNvPr id="17" name="TextBox 24"/>
          <p:cNvSpPr txBox="1">
            <a:spLocks noChangeArrowheads="1"/>
          </p:cNvSpPr>
          <p:nvPr/>
        </p:nvSpPr>
        <p:spPr bwMode="auto">
          <a:xfrm>
            <a:off x="4554029" y="5539464"/>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6</a:t>
            </a:r>
          </a:p>
        </p:txBody>
      </p:sp>
      <p:sp>
        <p:nvSpPr>
          <p:cNvPr id="18" name="TextBox 25"/>
          <p:cNvSpPr txBox="1">
            <a:spLocks noChangeArrowheads="1"/>
          </p:cNvSpPr>
          <p:nvPr/>
        </p:nvSpPr>
        <p:spPr bwMode="auto">
          <a:xfrm>
            <a:off x="755650" y="4800800"/>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1</a:t>
            </a:r>
          </a:p>
        </p:txBody>
      </p:sp>
      <p:sp>
        <p:nvSpPr>
          <p:cNvPr id="19" name="TextBox 26"/>
          <p:cNvSpPr txBox="1">
            <a:spLocks noChangeArrowheads="1"/>
          </p:cNvSpPr>
          <p:nvPr/>
        </p:nvSpPr>
        <p:spPr bwMode="auto">
          <a:xfrm>
            <a:off x="770471" y="4198890"/>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2</a:t>
            </a:r>
          </a:p>
        </p:txBody>
      </p:sp>
      <p:sp>
        <p:nvSpPr>
          <p:cNvPr id="20" name="TextBox 27"/>
          <p:cNvSpPr txBox="1">
            <a:spLocks noChangeArrowheads="1"/>
          </p:cNvSpPr>
          <p:nvPr/>
        </p:nvSpPr>
        <p:spPr bwMode="auto">
          <a:xfrm>
            <a:off x="784039" y="364053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3</a:t>
            </a:r>
          </a:p>
        </p:txBody>
      </p:sp>
      <p:sp>
        <p:nvSpPr>
          <p:cNvPr id="21" name="TextBox 28"/>
          <p:cNvSpPr txBox="1">
            <a:spLocks noChangeArrowheads="1"/>
          </p:cNvSpPr>
          <p:nvPr/>
        </p:nvSpPr>
        <p:spPr bwMode="auto">
          <a:xfrm>
            <a:off x="784950" y="3074179"/>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4</a:t>
            </a:r>
          </a:p>
        </p:txBody>
      </p:sp>
      <p:sp>
        <p:nvSpPr>
          <p:cNvPr id="22" name="TextBox 29"/>
          <p:cNvSpPr txBox="1">
            <a:spLocks noChangeArrowheads="1"/>
          </p:cNvSpPr>
          <p:nvPr/>
        </p:nvSpPr>
        <p:spPr bwMode="auto">
          <a:xfrm>
            <a:off x="794318" y="2494175"/>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5</a:t>
            </a:r>
          </a:p>
        </p:txBody>
      </p:sp>
      <p:sp>
        <p:nvSpPr>
          <p:cNvPr id="23" name="TextBox 30"/>
          <p:cNvSpPr txBox="1">
            <a:spLocks noChangeArrowheads="1"/>
          </p:cNvSpPr>
          <p:nvPr/>
        </p:nvSpPr>
        <p:spPr bwMode="auto">
          <a:xfrm>
            <a:off x="794318" y="1933111"/>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6</a:t>
            </a:r>
          </a:p>
        </p:txBody>
      </p:sp>
      <p:sp>
        <p:nvSpPr>
          <p:cNvPr id="24" name="TextBox 5"/>
          <p:cNvSpPr txBox="1">
            <a:spLocks noChangeArrowheads="1"/>
          </p:cNvSpPr>
          <p:nvPr/>
        </p:nvSpPr>
        <p:spPr bwMode="auto">
          <a:xfrm>
            <a:off x="797460" y="5370381"/>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0</a:t>
            </a:r>
          </a:p>
        </p:txBody>
      </p:sp>
      <p:sp>
        <p:nvSpPr>
          <p:cNvPr id="25" name="TextBox 5"/>
          <p:cNvSpPr txBox="1">
            <a:spLocks noChangeArrowheads="1"/>
          </p:cNvSpPr>
          <p:nvPr/>
        </p:nvSpPr>
        <p:spPr bwMode="auto">
          <a:xfrm>
            <a:off x="949860" y="5522781"/>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0</a:t>
            </a:r>
          </a:p>
        </p:txBody>
      </p:sp>
      <p:sp>
        <p:nvSpPr>
          <p:cNvPr id="4" name="Rectangle 3"/>
          <p:cNvSpPr/>
          <p:nvPr/>
        </p:nvSpPr>
        <p:spPr>
          <a:xfrm>
            <a:off x="4210886" y="1897736"/>
            <a:ext cx="4572000" cy="369332"/>
          </a:xfrm>
          <a:prstGeom prst="rect">
            <a:avLst/>
          </a:prstGeom>
        </p:spPr>
        <p:txBody>
          <a:bodyPr>
            <a:spAutoFit/>
          </a:bodyPr>
          <a:lstStyle/>
          <a:p>
            <a:pPr algn="ctr"/>
            <a:r>
              <a:rPr lang="en-GB" b="1" dirty="0"/>
              <a:t>(1,6), (4,6)</a:t>
            </a:r>
          </a:p>
        </p:txBody>
      </p:sp>
      <p:sp>
        <p:nvSpPr>
          <p:cNvPr id="27" name="TextBox 26"/>
          <p:cNvSpPr txBox="1"/>
          <p:nvPr/>
        </p:nvSpPr>
        <p:spPr>
          <a:xfrm>
            <a:off x="4928106" y="2425421"/>
            <a:ext cx="3319954" cy="1326105"/>
          </a:xfrm>
          <a:prstGeom prst="rect">
            <a:avLst/>
          </a:prstGeom>
          <a:solidFill>
            <a:schemeClr val="bg1"/>
          </a:solidFill>
          <a:ln w="28575">
            <a:solidFill>
              <a:srgbClr val="8D358B"/>
            </a:solidFill>
          </a:ln>
        </p:spPr>
        <p:txBody>
          <a:bodyPr wrap="square" lIns="108000" tIns="108000" rIns="108000" bIns="108000" rtlCol="0">
            <a:spAutoFit/>
          </a:bodyPr>
          <a:lstStyle/>
          <a:p>
            <a:pPr algn="ctr"/>
            <a:r>
              <a:rPr lang="en-GB" dirty="0"/>
              <a:t>These coordinates are two vertices of a square. Can you plot two more points to make the square?</a:t>
            </a:r>
          </a:p>
        </p:txBody>
      </p:sp>
      <p:sp>
        <p:nvSpPr>
          <p:cNvPr id="28" name="TextBox 27"/>
          <p:cNvSpPr txBox="1"/>
          <p:nvPr/>
        </p:nvSpPr>
        <p:spPr>
          <a:xfrm>
            <a:off x="4928106" y="3871702"/>
            <a:ext cx="3319954" cy="1049106"/>
          </a:xfrm>
          <a:prstGeom prst="rect">
            <a:avLst/>
          </a:prstGeom>
          <a:solidFill>
            <a:schemeClr val="bg1"/>
          </a:solidFill>
          <a:ln w="28575">
            <a:solidFill>
              <a:srgbClr val="8D358B"/>
            </a:solidFill>
          </a:ln>
        </p:spPr>
        <p:txBody>
          <a:bodyPr wrap="square" lIns="108000" tIns="108000" rIns="108000" bIns="108000" rtlCol="0">
            <a:spAutoFit/>
          </a:bodyPr>
          <a:lstStyle/>
          <a:p>
            <a:pPr algn="ctr"/>
            <a:r>
              <a:rPr lang="en-GB" dirty="0"/>
              <a:t>What are the coordinates of the two new points you have plotted?</a:t>
            </a:r>
          </a:p>
        </p:txBody>
      </p:sp>
      <p:sp>
        <p:nvSpPr>
          <p:cNvPr id="26" name="Rectangle 25"/>
          <p:cNvSpPr/>
          <p:nvPr/>
        </p:nvSpPr>
        <p:spPr>
          <a:xfrm>
            <a:off x="4210886" y="5103957"/>
            <a:ext cx="4572000" cy="369332"/>
          </a:xfrm>
          <a:prstGeom prst="rect">
            <a:avLst/>
          </a:prstGeom>
        </p:spPr>
        <p:txBody>
          <a:bodyPr>
            <a:spAutoFit/>
          </a:bodyPr>
          <a:lstStyle/>
          <a:p>
            <a:pPr algn="ctr"/>
            <a:r>
              <a:rPr lang="en-GB" b="1" dirty="0">
                <a:solidFill>
                  <a:srgbClr val="00B050"/>
                </a:solidFill>
              </a:rPr>
              <a:t>(1,3), (4,3)</a:t>
            </a:r>
          </a:p>
        </p:txBody>
      </p:sp>
      <p:sp>
        <p:nvSpPr>
          <p:cNvPr id="6" name="Rectangle 5"/>
          <p:cNvSpPr/>
          <p:nvPr/>
        </p:nvSpPr>
        <p:spPr>
          <a:xfrm>
            <a:off x="1708151" y="2116260"/>
            <a:ext cx="1816100" cy="1715965"/>
          </a:xfrm>
          <a:prstGeom prst="rect">
            <a:avLst/>
          </a:prstGeom>
          <a:no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1570898" y="2019896"/>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1570898" y="3694308"/>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413397" y="1998814"/>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413397" y="3673226"/>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P spid="3"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146624"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on a Grid</a:t>
            </a:r>
          </a:p>
        </p:txBody>
      </p:sp>
      <p:sp>
        <p:nvSpPr>
          <p:cNvPr id="97" name="Rectangle 96"/>
          <p:cNvSpPr/>
          <p:nvPr/>
        </p:nvSpPr>
        <p:spPr>
          <a:xfrm>
            <a:off x="2592198"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259219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5650" y="1232955"/>
            <a:ext cx="7632700" cy="495108"/>
          </a:xfrm>
          <a:prstGeom prst="rect">
            <a:avLst/>
          </a:prstGeom>
          <a:solidFill>
            <a:srgbClr val="B9D26D"/>
          </a:solidFill>
        </p:spPr>
        <p:txBody>
          <a:bodyPr wrap="square" lIns="108000" tIns="108000" rIns="108000" bIns="108000" rtlCol="0">
            <a:spAutoFit/>
          </a:bodyPr>
          <a:lstStyle/>
          <a:p>
            <a:pPr algn="ctr"/>
            <a:r>
              <a:rPr lang="en-GB" dirty="0"/>
              <a:t>Can you plot the two coordinates on the grid?</a:t>
            </a:r>
          </a:p>
        </p:txBody>
      </p:sp>
      <p:graphicFrame>
        <p:nvGraphicFramePr>
          <p:cNvPr id="11" name="Table 10"/>
          <p:cNvGraphicFramePr>
            <a:graphicFrameLocks noGrp="1"/>
          </p:cNvGraphicFramePr>
          <p:nvPr>
            <p:extLst>
              <p:ext uri="{D42A27DB-BD31-4B8C-83A1-F6EECF244321}">
                <p14:modId xmlns:p14="http://schemas.microsoft.com/office/powerpoint/2010/main" val="304432600"/>
              </p:ext>
            </p:extLst>
          </p:nvPr>
        </p:nvGraphicFramePr>
        <p:xfrm>
          <a:off x="1105254" y="2116260"/>
          <a:ext cx="3635814" cy="3423204"/>
        </p:xfrm>
        <a:graphic>
          <a:graphicData uri="http://schemas.openxmlformats.org/drawingml/2006/table">
            <a:tbl>
              <a:tblPr firstRow="1" bandRow="1">
                <a:tableStyleId>{5C22544A-7EE6-4342-B048-85BDC9FD1C3A}</a:tableStyleId>
              </a:tblPr>
              <a:tblGrid>
                <a:gridCol w="605969">
                  <a:extLst>
                    <a:ext uri="{9D8B030D-6E8A-4147-A177-3AD203B41FA5}">
                      <a16:colId xmlns:a16="http://schemas.microsoft.com/office/drawing/2014/main" val="20000"/>
                    </a:ext>
                  </a:extLst>
                </a:gridCol>
                <a:gridCol w="605969">
                  <a:extLst>
                    <a:ext uri="{9D8B030D-6E8A-4147-A177-3AD203B41FA5}">
                      <a16:colId xmlns:a16="http://schemas.microsoft.com/office/drawing/2014/main" val="20001"/>
                    </a:ext>
                  </a:extLst>
                </a:gridCol>
                <a:gridCol w="605969">
                  <a:extLst>
                    <a:ext uri="{9D8B030D-6E8A-4147-A177-3AD203B41FA5}">
                      <a16:colId xmlns:a16="http://schemas.microsoft.com/office/drawing/2014/main" val="20002"/>
                    </a:ext>
                  </a:extLst>
                </a:gridCol>
                <a:gridCol w="605969">
                  <a:extLst>
                    <a:ext uri="{9D8B030D-6E8A-4147-A177-3AD203B41FA5}">
                      <a16:colId xmlns:a16="http://schemas.microsoft.com/office/drawing/2014/main" val="20003"/>
                    </a:ext>
                  </a:extLst>
                </a:gridCol>
                <a:gridCol w="605969">
                  <a:extLst>
                    <a:ext uri="{9D8B030D-6E8A-4147-A177-3AD203B41FA5}">
                      <a16:colId xmlns:a16="http://schemas.microsoft.com/office/drawing/2014/main" val="20004"/>
                    </a:ext>
                  </a:extLst>
                </a:gridCol>
                <a:gridCol w="605969">
                  <a:extLst>
                    <a:ext uri="{9D8B030D-6E8A-4147-A177-3AD203B41FA5}">
                      <a16:colId xmlns:a16="http://schemas.microsoft.com/office/drawing/2014/main" val="20005"/>
                    </a:ext>
                  </a:extLst>
                </a:gridCol>
              </a:tblGrid>
              <a:tr h="570534">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2" name="TextBox 17"/>
          <p:cNvSpPr txBox="1">
            <a:spLocks noChangeArrowheads="1"/>
          </p:cNvSpPr>
          <p:nvPr/>
        </p:nvSpPr>
        <p:spPr bwMode="auto">
          <a:xfrm>
            <a:off x="1570898"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1</a:t>
            </a:r>
          </a:p>
        </p:txBody>
      </p:sp>
      <p:sp>
        <p:nvSpPr>
          <p:cNvPr id="13" name="TextBox 20"/>
          <p:cNvSpPr txBox="1">
            <a:spLocks noChangeArrowheads="1"/>
          </p:cNvSpPr>
          <p:nvPr/>
        </p:nvSpPr>
        <p:spPr bwMode="auto">
          <a:xfrm>
            <a:off x="2153510"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2</a:t>
            </a:r>
          </a:p>
        </p:txBody>
      </p:sp>
      <p:sp>
        <p:nvSpPr>
          <p:cNvPr id="14" name="TextBox 21"/>
          <p:cNvSpPr txBox="1">
            <a:spLocks noChangeArrowheads="1"/>
          </p:cNvSpPr>
          <p:nvPr/>
        </p:nvSpPr>
        <p:spPr bwMode="auto">
          <a:xfrm>
            <a:off x="2758922"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a:solidFill>
                  <a:schemeClr val="tx1"/>
                </a:solidFill>
              </a:rPr>
              <a:t>3</a:t>
            </a:r>
          </a:p>
        </p:txBody>
      </p:sp>
      <p:sp>
        <p:nvSpPr>
          <p:cNvPr id="15" name="TextBox 22"/>
          <p:cNvSpPr txBox="1">
            <a:spLocks noChangeArrowheads="1"/>
          </p:cNvSpPr>
          <p:nvPr/>
        </p:nvSpPr>
        <p:spPr bwMode="auto">
          <a:xfrm>
            <a:off x="3364334"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4</a:t>
            </a:r>
          </a:p>
        </p:txBody>
      </p:sp>
      <p:sp>
        <p:nvSpPr>
          <p:cNvPr id="16" name="TextBox 23"/>
          <p:cNvSpPr txBox="1">
            <a:spLocks noChangeArrowheads="1"/>
          </p:cNvSpPr>
          <p:nvPr/>
        </p:nvSpPr>
        <p:spPr bwMode="auto">
          <a:xfrm>
            <a:off x="3969746" y="5546016"/>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5</a:t>
            </a:r>
          </a:p>
        </p:txBody>
      </p:sp>
      <p:sp>
        <p:nvSpPr>
          <p:cNvPr id="17" name="TextBox 24"/>
          <p:cNvSpPr txBox="1">
            <a:spLocks noChangeArrowheads="1"/>
          </p:cNvSpPr>
          <p:nvPr/>
        </p:nvSpPr>
        <p:spPr bwMode="auto">
          <a:xfrm>
            <a:off x="4554029" y="5539464"/>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6</a:t>
            </a:r>
          </a:p>
        </p:txBody>
      </p:sp>
      <p:sp>
        <p:nvSpPr>
          <p:cNvPr id="18" name="TextBox 25"/>
          <p:cNvSpPr txBox="1">
            <a:spLocks noChangeArrowheads="1"/>
          </p:cNvSpPr>
          <p:nvPr/>
        </p:nvSpPr>
        <p:spPr bwMode="auto">
          <a:xfrm>
            <a:off x="755650" y="4800800"/>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1</a:t>
            </a:r>
          </a:p>
        </p:txBody>
      </p:sp>
      <p:sp>
        <p:nvSpPr>
          <p:cNvPr id="19" name="TextBox 26"/>
          <p:cNvSpPr txBox="1">
            <a:spLocks noChangeArrowheads="1"/>
          </p:cNvSpPr>
          <p:nvPr/>
        </p:nvSpPr>
        <p:spPr bwMode="auto">
          <a:xfrm>
            <a:off x="770471" y="4198890"/>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2</a:t>
            </a:r>
          </a:p>
        </p:txBody>
      </p:sp>
      <p:sp>
        <p:nvSpPr>
          <p:cNvPr id="20" name="TextBox 27"/>
          <p:cNvSpPr txBox="1">
            <a:spLocks noChangeArrowheads="1"/>
          </p:cNvSpPr>
          <p:nvPr/>
        </p:nvSpPr>
        <p:spPr bwMode="auto">
          <a:xfrm>
            <a:off x="784039" y="364053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3</a:t>
            </a:r>
          </a:p>
        </p:txBody>
      </p:sp>
      <p:sp>
        <p:nvSpPr>
          <p:cNvPr id="21" name="TextBox 28"/>
          <p:cNvSpPr txBox="1">
            <a:spLocks noChangeArrowheads="1"/>
          </p:cNvSpPr>
          <p:nvPr/>
        </p:nvSpPr>
        <p:spPr bwMode="auto">
          <a:xfrm>
            <a:off x="784950" y="3074179"/>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4</a:t>
            </a:r>
          </a:p>
        </p:txBody>
      </p:sp>
      <p:sp>
        <p:nvSpPr>
          <p:cNvPr id="22" name="TextBox 29"/>
          <p:cNvSpPr txBox="1">
            <a:spLocks noChangeArrowheads="1"/>
          </p:cNvSpPr>
          <p:nvPr/>
        </p:nvSpPr>
        <p:spPr bwMode="auto">
          <a:xfrm>
            <a:off x="794318" y="2494175"/>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5</a:t>
            </a:r>
          </a:p>
        </p:txBody>
      </p:sp>
      <p:sp>
        <p:nvSpPr>
          <p:cNvPr id="23" name="TextBox 30"/>
          <p:cNvSpPr txBox="1">
            <a:spLocks noChangeArrowheads="1"/>
          </p:cNvSpPr>
          <p:nvPr/>
        </p:nvSpPr>
        <p:spPr bwMode="auto">
          <a:xfrm>
            <a:off x="794318" y="1933111"/>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6</a:t>
            </a:r>
          </a:p>
        </p:txBody>
      </p:sp>
      <p:sp>
        <p:nvSpPr>
          <p:cNvPr id="24" name="TextBox 5"/>
          <p:cNvSpPr txBox="1">
            <a:spLocks noChangeArrowheads="1"/>
          </p:cNvSpPr>
          <p:nvPr/>
        </p:nvSpPr>
        <p:spPr bwMode="auto">
          <a:xfrm>
            <a:off x="797460" y="5370381"/>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0</a:t>
            </a:r>
          </a:p>
        </p:txBody>
      </p:sp>
      <p:sp>
        <p:nvSpPr>
          <p:cNvPr id="25" name="TextBox 5"/>
          <p:cNvSpPr txBox="1">
            <a:spLocks noChangeArrowheads="1"/>
          </p:cNvSpPr>
          <p:nvPr/>
        </p:nvSpPr>
        <p:spPr bwMode="auto">
          <a:xfrm>
            <a:off x="949860" y="5522781"/>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0</a:t>
            </a:r>
          </a:p>
        </p:txBody>
      </p:sp>
      <p:sp>
        <p:nvSpPr>
          <p:cNvPr id="4" name="Rectangle 3"/>
          <p:cNvSpPr/>
          <p:nvPr/>
        </p:nvSpPr>
        <p:spPr>
          <a:xfrm>
            <a:off x="4302083" y="1999067"/>
            <a:ext cx="4572000" cy="369332"/>
          </a:xfrm>
          <a:prstGeom prst="rect">
            <a:avLst/>
          </a:prstGeom>
        </p:spPr>
        <p:txBody>
          <a:bodyPr>
            <a:spAutoFit/>
          </a:bodyPr>
          <a:lstStyle/>
          <a:p>
            <a:pPr algn="ctr"/>
            <a:r>
              <a:rPr lang="en-GB" b="1" dirty="0"/>
              <a:t>(5,1), (2,3)</a:t>
            </a:r>
          </a:p>
        </p:txBody>
      </p:sp>
      <p:sp>
        <p:nvSpPr>
          <p:cNvPr id="27" name="TextBox 26"/>
          <p:cNvSpPr txBox="1"/>
          <p:nvPr/>
        </p:nvSpPr>
        <p:spPr>
          <a:xfrm>
            <a:off x="4928106" y="2456809"/>
            <a:ext cx="3319954" cy="1326105"/>
          </a:xfrm>
          <a:prstGeom prst="rect">
            <a:avLst/>
          </a:prstGeom>
          <a:solidFill>
            <a:schemeClr val="bg1"/>
          </a:solidFill>
          <a:ln w="28575">
            <a:solidFill>
              <a:srgbClr val="8D358B"/>
            </a:solidFill>
          </a:ln>
        </p:spPr>
        <p:txBody>
          <a:bodyPr wrap="square" lIns="108000" tIns="108000" rIns="108000" bIns="108000" rtlCol="0">
            <a:spAutoFit/>
          </a:bodyPr>
          <a:lstStyle/>
          <a:p>
            <a:pPr algn="ctr"/>
            <a:r>
              <a:rPr lang="en-GB" dirty="0"/>
              <a:t>These coordinates are two vertices of a trapezium. Can you plot two more points to make the trapezium?</a:t>
            </a:r>
          </a:p>
        </p:txBody>
      </p:sp>
      <p:sp>
        <p:nvSpPr>
          <p:cNvPr id="28" name="TextBox 27"/>
          <p:cNvSpPr txBox="1"/>
          <p:nvPr/>
        </p:nvSpPr>
        <p:spPr>
          <a:xfrm>
            <a:off x="4928106" y="3913463"/>
            <a:ext cx="3319954" cy="1049106"/>
          </a:xfrm>
          <a:prstGeom prst="rect">
            <a:avLst/>
          </a:prstGeom>
          <a:solidFill>
            <a:schemeClr val="bg1"/>
          </a:solidFill>
          <a:ln w="28575">
            <a:solidFill>
              <a:srgbClr val="8D358B"/>
            </a:solidFill>
          </a:ln>
        </p:spPr>
        <p:txBody>
          <a:bodyPr wrap="square" lIns="108000" tIns="108000" rIns="108000" bIns="108000" rtlCol="0">
            <a:spAutoFit/>
          </a:bodyPr>
          <a:lstStyle/>
          <a:p>
            <a:pPr algn="ctr"/>
            <a:r>
              <a:rPr lang="en-GB" dirty="0"/>
              <a:t>What are the coordinates of the two new points you have plotted?</a:t>
            </a:r>
          </a:p>
        </p:txBody>
      </p:sp>
      <p:sp>
        <p:nvSpPr>
          <p:cNvPr id="26" name="Rectangle 25"/>
          <p:cNvSpPr/>
          <p:nvPr/>
        </p:nvSpPr>
        <p:spPr>
          <a:xfrm>
            <a:off x="4819048" y="4985466"/>
            <a:ext cx="3676145" cy="646331"/>
          </a:xfrm>
          <a:prstGeom prst="rect">
            <a:avLst/>
          </a:prstGeom>
        </p:spPr>
        <p:txBody>
          <a:bodyPr wrap="square">
            <a:spAutoFit/>
          </a:bodyPr>
          <a:lstStyle/>
          <a:p>
            <a:r>
              <a:rPr lang="en-GB" dirty="0"/>
              <a:t>There are many different answers. </a:t>
            </a:r>
          </a:p>
          <a:p>
            <a:r>
              <a:rPr lang="en-GB" b="1" dirty="0">
                <a:solidFill>
                  <a:srgbClr val="00B050"/>
                </a:solidFill>
              </a:rPr>
              <a:t>Here’s one: (1,1) (5,3)</a:t>
            </a:r>
          </a:p>
        </p:txBody>
      </p:sp>
      <p:sp>
        <p:nvSpPr>
          <p:cNvPr id="29" name="Oval 28"/>
          <p:cNvSpPr/>
          <p:nvPr/>
        </p:nvSpPr>
        <p:spPr>
          <a:xfrm>
            <a:off x="2213577" y="3721667"/>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602935" y="4858495"/>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029813" y="4848970"/>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009836" y="3725557"/>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2331022" y="3815679"/>
            <a:ext cx="1781175" cy="0"/>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27281" y="3815679"/>
            <a:ext cx="0" cy="1150736"/>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37826" y="4962569"/>
            <a:ext cx="2274371" cy="0"/>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93902" y="3903109"/>
            <a:ext cx="444549" cy="970735"/>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70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146624"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on a Grid</a:t>
            </a:r>
          </a:p>
        </p:txBody>
      </p:sp>
      <p:sp>
        <p:nvSpPr>
          <p:cNvPr id="97" name="Rectangle 96"/>
          <p:cNvSpPr/>
          <p:nvPr/>
        </p:nvSpPr>
        <p:spPr>
          <a:xfrm>
            <a:off x="2592198"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259219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5650" y="1232955"/>
            <a:ext cx="7632700" cy="495108"/>
          </a:xfrm>
          <a:prstGeom prst="rect">
            <a:avLst/>
          </a:prstGeom>
          <a:solidFill>
            <a:srgbClr val="B9D26D"/>
          </a:solidFill>
        </p:spPr>
        <p:txBody>
          <a:bodyPr wrap="square" lIns="108000" tIns="108000" rIns="108000" bIns="108000" rtlCol="0">
            <a:spAutoFit/>
          </a:bodyPr>
          <a:lstStyle/>
          <a:p>
            <a:pPr algn="ctr"/>
            <a:r>
              <a:rPr lang="en-GB" dirty="0"/>
              <a:t>Can you plot the two coordinates on the grid?</a:t>
            </a:r>
          </a:p>
        </p:txBody>
      </p:sp>
      <p:graphicFrame>
        <p:nvGraphicFramePr>
          <p:cNvPr id="11" name="Table 10"/>
          <p:cNvGraphicFramePr>
            <a:graphicFrameLocks noGrp="1"/>
          </p:cNvGraphicFramePr>
          <p:nvPr>
            <p:extLst/>
          </p:nvPr>
        </p:nvGraphicFramePr>
        <p:xfrm>
          <a:off x="1105254" y="2116260"/>
          <a:ext cx="3635814" cy="3423204"/>
        </p:xfrm>
        <a:graphic>
          <a:graphicData uri="http://schemas.openxmlformats.org/drawingml/2006/table">
            <a:tbl>
              <a:tblPr firstRow="1" bandRow="1">
                <a:tableStyleId>{5C22544A-7EE6-4342-B048-85BDC9FD1C3A}</a:tableStyleId>
              </a:tblPr>
              <a:tblGrid>
                <a:gridCol w="605969">
                  <a:extLst>
                    <a:ext uri="{9D8B030D-6E8A-4147-A177-3AD203B41FA5}">
                      <a16:colId xmlns:a16="http://schemas.microsoft.com/office/drawing/2014/main" val="20000"/>
                    </a:ext>
                  </a:extLst>
                </a:gridCol>
                <a:gridCol w="605969">
                  <a:extLst>
                    <a:ext uri="{9D8B030D-6E8A-4147-A177-3AD203B41FA5}">
                      <a16:colId xmlns:a16="http://schemas.microsoft.com/office/drawing/2014/main" val="20001"/>
                    </a:ext>
                  </a:extLst>
                </a:gridCol>
                <a:gridCol w="605969">
                  <a:extLst>
                    <a:ext uri="{9D8B030D-6E8A-4147-A177-3AD203B41FA5}">
                      <a16:colId xmlns:a16="http://schemas.microsoft.com/office/drawing/2014/main" val="20002"/>
                    </a:ext>
                  </a:extLst>
                </a:gridCol>
                <a:gridCol w="605969">
                  <a:extLst>
                    <a:ext uri="{9D8B030D-6E8A-4147-A177-3AD203B41FA5}">
                      <a16:colId xmlns:a16="http://schemas.microsoft.com/office/drawing/2014/main" val="20003"/>
                    </a:ext>
                  </a:extLst>
                </a:gridCol>
                <a:gridCol w="605969">
                  <a:extLst>
                    <a:ext uri="{9D8B030D-6E8A-4147-A177-3AD203B41FA5}">
                      <a16:colId xmlns:a16="http://schemas.microsoft.com/office/drawing/2014/main" val="20004"/>
                    </a:ext>
                  </a:extLst>
                </a:gridCol>
                <a:gridCol w="605969">
                  <a:extLst>
                    <a:ext uri="{9D8B030D-6E8A-4147-A177-3AD203B41FA5}">
                      <a16:colId xmlns:a16="http://schemas.microsoft.com/office/drawing/2014/main" val="20005"/>
                    </a:ext>
                  </a:extLst>
                </a:gridCol>
              </a:tblGrid>
              <a:tr h="570534">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0534">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300" dirty="0"/>
                    </a:p>
                  </a:txBody>
                  <a:tcPr marL="62495" marR="62495" marT="31237" marB="31237">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2" name="TextBox 17"/>
          <p:cNvSpPr txBox="1">
            <a:spLocks noChangeArrowheads="1"/>
          </p:cNvSpPr>
          <p:nvPr/>
        </p:nvSpPr>
        <p:spPr bwMode="auto">
          <a:xfrm>
            <a:off x="1570898"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1</a:t>
            </a:r>
          </a:p>
        </p:txBody>
      </p:sp>
      <p:sp>
        <p:nvSpPr>
          <p:cNvPr id="13" name="TextBox 20"/>
          <p:cNvSpPr txBox="1">
            <a:spLocks noChangeArrowheads="1"/>
          </p:cNvSpPr>
          <p:nvPr/>
        </p:nvSpPr>
        <p:spPr bwMode="auto">
          <a:xfrm>
            <a:off x="2153510"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2</a:t>
            </a:r>
          </a:p>
        </p:txBody>
      </p:sp>
      <p:sp>
        <p:nvSpPr>
          <p:cNvPr id="14" name="TextBox 21"/>
          <p:cNvSpPr txBox="1">
            <a:spLocks noChangeArrowheads="1"/>
          </p:cNvSpPr>
          <p:nvPr/>
        </p:nvSpPr>
        <p:spPr bwMode="auto">
          <a:xfrm>
            <a:off x="2758922"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a:solidFill>
                  <a:schemeClr val="tx1"/>
                </a:solidFill>
              </a:rPr>
              <a:t>3</a:t>
            </a:r>
          </a:p>
        </p:txBody>
      </p:sp>
      <p:sp>
        <p:nvSpPr>
          <p:cNvPr id="15" name="TextBox 22"/>
          <p:cNvSpPr txBox="1">
            <a:spLocks noChangeArrowheads="1"/>
          </p:cNvSpPr>
          <p:nvPr/>
        </p:nvSpPr>
        <p:spPr bwMode="auto">
          <a:xfrm>
            <a:off x="3364334" y="554381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4</a:t>
            </a:r>
          </a:p>
        </p:txBody>
      </p:sp>
      <p:sp>
        <p:nvSpPr>
          <p:cNvPr id="16" name="TextBox 23"/>
          <p:cNvSpPr txBox="1">
            <a:spLocks noChangeArrowheads="1"/>
          </p:cNvSpPr>
          <p:nvPr/>
        </p:nvSpPr>
        <p:spPr bwMode="auto">
          <a:xfrm>
            <a:off x="3969746" y="5546016"/>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5</a:t>
            </a:r>
          </a:p>
        </p:txBody>
      </p:sp>
      <p:sp>
        <p:nvSpPr>
          <p:cNvPr id="17" name="TextBox 24"/>
          <p:cNvSpPr txBox="1">
            <a:spLocks noChangeArrowheads="1"/>
          </p:cNvSpPr>
          <p:nvPr/>
        </p:nvSpPr>
        <p:spPr bwMode="auto">
          <a:xfrm>
            <a:off x="4554029" y="5539464"/>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6</a:t>
            </a:r>
          </a:p>
        </p:txBody>
      </p:sp>
      <p:sp>
        <p:nvSpPr>
          <p:cNvPr id="18" name="TextBox 25"/>
          <p:cNvSpPr txBox="1">
            <a:spLocks noChangeArrowheads="1"/>
          </p:cNvSpPr>
          <p:nvPr/>
        </p:nvSpPr>
        <p:spPr bwMode="auto">
          <a:xfrm>
            <a:off x="755650" y="4800800"/>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1</a:t>
            </a:r>
          </a:p>
        </p:txBody>
      </p:sp>
      <p:sp>
        <p:nvSpPr>
          <p:cNvPr id="19" name="TextBox 26"/>
          <p:cNvSpPr txBox="1">
            <a:spLocks noChangeArrowheads="1"/>
          </p:cNvSpPr>
          <p:nvPr/>
        </p:nvSpPr>
        <p:spPr bwMode="auto">
          <a:xfrm>
            <a:off x="770471" y="4198890"/>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2</a:t>
            </a:r>
          </a:p>
        </p:txBody>
      </p:sp>
      <p:sp>
        <p:nvSpPr>
          <p:cNvPr id="20" name="TextBox 27"/>
          <p:cNvSpPr txBox="1">
            <a:spLocks noChangeArrowheads="1"/>
          </p:cNvSpPr>
          <p:nvPr/>
        </p:nvSpPr>
        <p:spPr bwMode="auto">
          <a:xfrm>
            <a:off x="784039" y="3640538"/>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3</a:t>
            </a:r>
          </a:p>
        </p:txBody>
      </p:sp>
      <p:sp>
        <p:nvSpPr>
          <p:cNvPr id="21" name="TextBox 28"/>
          <p:cNvSpPr txBox="1">
            <a:spLocks noChangeArrowheads="1"/>
          </p:cNvSpPr>
          <p:nvPr/>
        </p:nvSpPr>
        <p:spPr bwMode="auto">
          <a:xfrm>
            <a:off x="784950" y="3074179"/>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4</a:t>
            </a:r>
          </a:p>
        </p:txBody>
      </p:sp>
      <p:sp>
        <p:nvSpPr>
          <p:cNvPr id="22" name="TextBox 29"/>
          <p:cNvSpPr txBox="1">
            <a:spLocks noChangeArrowheads="1"/>
          </p:cNvSpPr>
          <p:nvPr/>
        </p:nvSpPr>
        <p:spPr bwMode="auto">
          <a:xfrm>
            <a:off x="794318" y="2494175"/>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5</a:t>
            </a:r>
          </a:p>
        </p:txBody>
      </p:sp>
      <p:sp>
        <p:nvSpPr>
          <p:cNvPr id="23" name="TextBox 30"/>
          <p:cNvSpPr txBox="1">
            <a:spLocks noChangeArrowheads="1"/>
          </p:cNvSpPr>
          <p:nvPr/>
        </p:nvSpPr>
        <p:spPr bwMode="auto">
          <a:xfrm>
            <a:off x="794318" y="1933111"/>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6</a:t>
            </a:r>
          </a:p>
        </p:txBody>
      </p:sp>
      <p:sp>
        <p:nvSpPr>
          <p:cNvPr id="24" name="TextBox 5"/>
          <p:cNvSpPr txBox="1">
            <a:spLocks noChangeArrowheads="1"/>
          </p:cNvSpPr>
          <p:nvPr/>
        </p:nvSpPr>
        <p:spPr bwMode="auto">
          <a:xfrm>
            <a:off x="797460" y="5370381"/>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0</a:t>
            </a:r>
          </a:p>
        </p:txBody>
      </p:sp>
      <p:sp>
        <p:nvSpPr>
          <p:cNvPr id="25" name="TextBox 5"/>
          <p:cNvSpPr txBox="1">
            <a:spLocks noChangeArrowheads="1"/>
          </p:cNvSpPr>
          <p:nvPr/>
        </p:nvSpPr>
        <p:spPr bwMode="auto">
          <a:xfrm>
            <a:off x="949860" y="5522781"/>
            <a:ext cx="374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b="1" dirty="0">
                <a:solidFill>
                  <a:schemeClr val="tx1"/>
                </a:solidFill>
              </a:rPr>
              <a:t>0</a:t>
            </a:r>
          </a:p>
        </p:txBody>
      </p:sp>
      <p:sp>
        <p:nvSpPr>
          <p:cNvPr id="4" name="Rectangle 3"/>
          <p:cNvSpPr/>
          <p:nvPr/>
        </p:nvSpPr>
        <p:spPr>
          <a:xfrm>
            <a:off x="4302083" y="2097522"/>
            <a:ext cx="4572000" cy="369332"/>
          </a:xfrm>
          <a:prstGeom prst="rect">
            <a:avLst/>
          </a:prstGeom>
        </p:spPr>
        <p:txBody>
          <a:bodyPr>
            <a:spAutoFit/>
          </a:bodyPr>
          <a:lstStyle/>
          <a:p>
            <a:pPr algn="ctr"/>
            <a:r>
              <a:rPr lang="en-GB" b="1" dirty="0"/>
              <a:t>(5,1), (2,3)</a:t>
            </a:r>
          </a:p>
        </p:txBody>
      </p:sp>
      <p:sp>
        <p:nvSpPr>
          <p:cNvPr id="27" name="TextBox 26"/>
          <p:cNvSpPr txBox="1"/>
          <p:nvPr/>
        </p:nvSpPr>
        <p:spPr>
          <a:xfrm>
            <a:off x="4928106" y="2551344"/>
            <a:ext cx="3319954" cy="1326105"/>
          </a:xfrm>
          <a:prstGeom prst="rect">
            <a:avLst/>
          </a:prstGeom>
          <a:solidFill>
            <a:schemeClr val="bg1"/>
          </a:solidFill>
          <a:ln w="28575">
            <a:solidFill>
              <a:srgbClr val="8D358B"/>
            </a:solidFill>
          </a:ln>
        </p:spPr>
        <p:txBody>
          <a:bodyPr wrap="square" lIns="108000" tIns="108000" rIns="108000" bIns="108000" rtlCol="0">
            <a:spAutoFit/>
          </a:bodyPr>
          <a:lstStyle/>
          <a:p>
            <a:pPr algn="ctr"/>
            <a:r>
              <a:rPr lang="en-GB" dirty="0"/>
              <a:t>These coordinates are two vertices of a trapezium. Can you plot two more points to make the trapezium?</a:t>
            </a:r>
          </a:p>
        </p:txBody>
      </p:sp>
      <p:sp>
        <p:nvSpPr>
          <p:cNvPr id="28" name="TextBox 27"/>
          <p:cNvSpPr txBox="1"/>
          <p:nvPr/>
        </p:nvSpPr>
        <p:spPr>
          <a:xfrm>
            <a:off x="4928106" y="3989931"/>
            <a:ext cx="3319954" cy="1049106"/>
          </a:xfrm>
          <a:prstGeom prst="rect">
            <a:avLst/>
          </a:prstGeom>
          <a:solidFill>
            <a:schemeClr val="bg1"/>
          </a:solidFill>
          <a:ln w="28575">
            <a:solidFill>
              <a:srgbClr val="8D358B"/>
            </a:solidFill>
          </a:ln>
        </p:spPr>
        <p:txBody>
          <a:bodyPr wrap="square" lIns="108000" tIns="108000" rIns="108000" bIns="108000" rtlCol="0">
            <a:spAutoFit/>
          </a:bodyPr>
          <a:lstStyle/>
          <a:p>
            <a:pPr algn="ctr"/>
            <a:r>
              <a:rPr lang="en-GB" dirty="0"/>
              <a:t>What are the coordinates of the two new points you have plotted?</a:t>
            </a:r>
          </a:p>
        </p:txBody>
      </p:sp>
      <p:sp>
        <p:nvSpPr>
          <p:cNvPr id="26" name="Rectangle 25"/>
          <p:cNvSpPr/>
          <p:nvPr/>
        </p:nvSpPr>
        <p:spPr>
          <a:xfrm>
            <a:off x="4896461" y="5144132"/>
            <a:ext cx="3351599" cy="661050"/>
          </a:xfrm>
          <a:prstGeom prst="rect">
            <a:avLst/>
          </a:prstGeom>
        </p:spPr>
        <p:txBody>
          <a:bodyPr wrap="square">
            <a:spAutoFit/>
          </a:bodyPr>
          <a:lstStyle/>
          <a:p>
            <a:pPr algn="ctr"/>
            <a:r>
              <a:rPr lang="en-GB" b="1">
                <a:solidFill>
                  <a:srgbClr val="00B050"/>
                </a:solidFill>
              </a:rPr>
              <a:t>Another correct answer is: (5,5) (2,5)</a:t>
            </a:r>
            <a:endParaRPr lang="en-GB" b="1" dirty="0">
              <a:solidFill>
                <a:srgbClr val="00B050"/>
              </a:solidFill>
            </a:endParaRPr>
          </a:p>
        </p:txBody>
      </p:sp>
      <p:sp>
        <p:nvSpPr>
          <p:cNvPr id="29" name="Oval 28"/>
          <p:cNvSpPr/>
          <p:nvPr/>
        </p:nvSpPr>
        <p:spPr>
          <a:xfrm>
            <a:off x="2196819" y="2580051"/>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214525" y="3699472"/>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2381356" y="2687230"/>
            <a:ext cx="1781175" cy="0"/>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37261" y="2733191"/>
            <a:ext cx="0" cy="2126332"/>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1" idx="1"/>
          </p:cNvCxnSpPr>
          <p:nvPr/>
        </p:nvCxnSpPr>
        <p:spPr>
          <a:xfrm flipH="1" flipV="1">
            <a:off x="2331972" y="3781364"/>
            <a:ext cx="1732240" cy="1102005"/>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029813" y="4848970"/>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029812" y="2551344"/>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Connector 35"/>
          <p:cNvCxnSpPr/>
          <p:nvPr/>
        </p:nvCxnSpPr>
        <p:spPr>
          <a:xfrm>
            <a:off x="2314264" y="2668789"/>
            <a:ext cx="0" cy="1053399"/>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14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p:cNvSpPr/>
          <p:nvPr/>
        </p:nvSpPr>
        <p:spPr>
          <a:xfrm>
            <a:off x="445574" y="702863"/>
            <a:ext cx="212145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on a Grid</a:t>
            </a:r>
          </a:p>
        </p:txBody>
      </p:sp>
      <p:sp>
        <p:nvSpPr>
          <p:cNvPr id="30" name="Rectangle 29"/>
          <p:cNvSpPr/>
          <p:nvPr/>
        </p:nvSpPr>
        <p:spPr>
          <a:xfrm>
            <a:off x="2567031"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68" name="Straight Connector 67"/>
          <p:cNvCxnSpPr/>
          <p:nvPr/>
        </p:nvCxnSpPr>
        <p:spPr>
          <a:xfrm>
            <a:off x="256703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80844" y="1159298"/>
            <a:ext cx="1635853" cy="1635853"/>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ular Callout 7"/>
          <p:cNvSpPr/>
          <p:nvPr/>
        </p:nvSpPr>
        <p:spPr>
          <a:xfrm>
            <a:off x="2638337" y="1310300"/>
            <a:ext cx="5750012" cy="648531"/>
          </a:xfrm>
          <a:prstGeom prst="wedgeRectCallout">
            <a:avLst>
              <a:gd name="adj1" fmla="val -56284"/>
              <a:gd name="adj2" fmla="val 14197"/>
            </a:avLst>
          </a:prstGeom>
          <a:solidFill>
            <a:schemeClr val="bg1"/>
          </a:solidFill>
          <a:ln w="28575">
            <a:solidFill>
              <a:srgbClr val="8D3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If I plot three points on a grid, I will always make a triangle.</a:t>
            </a:r>
          </a:p>
        </p:txBody>
      </p:sp>
      <p:sp>
        <p:nvSpPr>
          <p:cNvPr id="10" name="TextBox 9"/>
          <p:cNvSpPr txBox="1"/>
          <p:nvPr/>
        </p:nvSpPr>
        <p:spPr>
          <a:xfrm>
            <a:off x="2600586" y="2052725"/>
            <a:ext cx="5787763" cy="772107"/>
          </a:xfrm>
          <a:prstGeom prst="rect">
            <a:avLst/>
          </a:prstGeom>
          <a:solidFill>
            <a:srgbClr val="B9D26D"/>
          </a:solidFill>
        </p:spPr>
        <p:txBody>
          <a:bodyPr wrap="square" lIns="108000" tIns="108000" rIns="108000" bIns="108000" rtlCol="0">
            <a:spAutoFit/>
          </a:bodyPr>
          <a:lstStyle/>
          <a:p>
            <a:r>
              <a:rPr lang="en-GB" dirty="0"/>
              <a:t>Is Isaac correct? Can you plot three points in different ways on the grids below to prove your explanation?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987" r="15781" b="44363"/>
          <a:stretch/>
        </p:blipFill>
        <p:spPr>
          <a:xfrm>
            <a:off x="880844" y="1195427"/>
            <a:ext cx="1635853" cy="1599724"/>
          </a:xfrm>
          <a:prstGeom prst="ellipse">
            <a:avLst/>
          </a:prstGeom>
        </p:spPr>
      </p:pic>
      <p:graphicFrame>
        <p:nvGraphicFramePr>
          <p:cNvPr id="11" name="Table 10"/>
          <p:cNvGraphicFramePr>
            <a:graphicFrameLocks noGrp="1"/>
          </p:cNvGraphicFramePr>
          <p:nvPr>
            <p:extLst>
              <p:ext uri="{D42A27DB-BD31-4B8C-83A1-F6EECF244321}">
                <p14:modId xmlns:p14="http://schemas.microsoft.com/office/powerpoint/2010/main" val="939030416"/>
              </p:ext>
            </p:extLst>
          </p:nvPr>
        </p:nvGraphicFramePr>
        <p:xfrm>
          <a:off x="1105254" y="3047310"/>
          <a:ext cx="2873214" cy="2705202"/>
        </p:xfrm>
        <a:graphic>
          <a:graphicData uri="http://schemas.openxmlformats.org/drawingml/2006/table">
            <a:tbl>
              <a:tblPr firstRow="1" bandRow="1">
                <a:tableStyleId>{5C22544A-7EE6-4342-B048-85BDC9FD1C3A}</a:tableStyleId>
              </a:tblPr>
              <a:tblGrid>
                <a:gridCol w="478869">
                  <a:extLst>
                    <a:ext uri="{9D8B030D-6E8A-4147-A177-3AD203B41FA5}">
                      <a16:colId xmlns:a16="http://schemas.microsoft.com/office/drawing/2014/main" val="20000"/>
                    </a:ext>
                  </a:extLst>
                </a:gridCol>
                <a:gridCol w="478869">
                  <a:extLst>
                    <a:ext uri="{9D8B030D-6E8A-4147-A177-3AD203B41FA5}">
                      <a16:colId xmlns:a16="http://schemas.microsoft.com/office/drawing/2014/main" val="20001"/>
                    </a:ext>
                  </a:extLst>
                </a:gridCol>
                <a:gridCol w="478869">
                  <a:extLst>
                    <a:ext uri="{9D8B030D-6E8A-4147-A177-3AD203B41FA5}">
                      <a16:colId xmlns:a16="http://schemas.microsoft.com/office/drawing/2014/main" val="20002"/>
                    </a:ext>
                  </a:extLst>
                </a:gridCol>
                <a:gridCol w="478869">
                  <a:extLst>
                    <a:ext uri="{9D8B030D-6E8A-4147-A177-3AD203B41FA5}">
                      <a16:colId xmlns:a16="http://schemas.microsoft.com/office/drawing/2014/main" val="20003"/>
                    </a:ext>
                  </a:extLst>
                </a:gridCol>
                <a:gridCol w="478869">
                  <a:extLst>
                    <a:ext uri="{9D8B030D-6E8A-4147-A177-3AD203B41FA5}">
                      <a16:colId xmlns:a16="http://schemas.microsoft.com/office/drawing/2014/main" val="20004"/>
                    </a:ext>
                  </a:extLst>
                </a:gridCol>
                <a:gridCol w="478869">
                  <a:extLst>
                    <a:ext uri="{9D8B030D-6E8A-4147-A177-3AD203B41FA5}">
                      <a16:colId xmlns:a16="http://schemas.microsoft.com/office/drawing/2014/main" val="20005"/>
                    </a:ext>
                  </a:extLst>
                </a:gridCol>
              </a:tblGrid>
              <a:tr h="450867">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0867">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0867">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0867">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0867">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0867">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2" name="TextBox 17"/>
          <p:cNvSpPr txBox="1">
            <a:spLocks noChangeArrowheads="1"/>
          </p:cNvSpPr>
          <p:nvPr/>
        </p:nvSpPr>
        <p:spPr bwMode="auto">
          <a:xfrm>
            <a:off x="1440779" y="5735297"/>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1</a:t>
            </a:r>
          </a:p>
        </p:txBody>
      </p:sp>
      <p:sp>
        <p:nvSpPr>
          <p:cNvPr id="13" name="TextBox 20"/>
          <p:cNvSpPr txBox="1">
            <a:spLocks noChangeArrowheads="1"/>
          </p:cNvSpPr>
          <p:nvPr/>
        </p:nvSpPr>
        <p:spPr bwMode="auto">
          <a:xfrm>
            <a:off x="1919045" y="5735297"/>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2</a:t>
            </a:r>
          </a:p>
        </p:txBody>
      </p:sp>
      <p:sp>
        <p:nvSpPr>
          <p:cNvPr id="14" name="TextBox 21"/>
          <p:cNvSpPr txBox="1">
            <a:spLocks noChangeArrowheads="1"/>
          </p:cNvSpPr>
          <p:nvPr/>
        </p:nvSpPr>
        <p:spPr bwMode="auto">
          <a:xfrm>
            <a:off x="2397311" y="5735297"/>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3</a:t>
            </a:r>
          </a:p>
        </p:txBody>
      </p:sp>
      <p:sp>
        <p:nvSpPr>
          <p:cNvPr id="15" name="TextBox 22"/>
          <p:cNvSpPr txBox="1">
            <a:spLocks noChangeArrowheads="1"/>
          </p:cNvSpPr>
          <p:nvPr/>
        </p:nvSpPr>
        <p:spPr bwMode="auto">
          <a:xfrm>
            <a:off x="2875577" y="5735297"/>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4</a:t>
            </a:r>
          </a:p>
        </p:txBody>
      </p:sp>
      <p:sp>
        <p:nvSpPr>
          <p:cNvPr id="16" name="TextBox 23"/>
          <p:cNvSpPr txBox="1">
            <a:spLocks noChangeArrowheads="1"/>
          </p:cNvSpPr>
          <p:nvPr/>
        </p:nvSpPr>
        <p:spPr bwMode="auto">
          <a:xfrm>
            <a:off x="3353843" y="5735297"/>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5</a:t>
            </a:r>
          </a:p>
        </p:txBody>
      </p:sp>
      <p:sp>
        <p:nvSpPr>
          <p:cNvPr id="17" name="TextBox 24"/>
          <p:cNvSpPr txBox="1">
            <a:spLocks noChangeArrowheads="1"/>
          </p:cNvSpPr>
          <p:nvPr/>
        </p:nvSpPr>
        <p:spPr bwMode="auto">
          <a:xfrm>
            <a:off x="3832110" y="5735297"/>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6</a:t>
            </a:r>
          </a:p>
        </p:txBody>
      </p:sp>
      <p:sp>
        <p:nvSpPr>
          <p:cNvPr id="18" name="TextBox 25"/>
          <p:cNvSpPr txBox="1">
            <a:spLocks noChangeArrowheads="1"/>
          </p:cNvSpPr>
          <p:nvPr/>
        </p:nvSpPr>
        <p:spPr bwMode="auto">
          <a:xfrm>
            <a:off x="805985" y="5091314"/>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1</a:t>
            </a:r>
          </a:p>
        </p:txBody>
      </p:sp>
      <p:sp>
        <p:nvSpPr>
          <p:cNvPr id="19" name="TextBox 26"/>
          <p:cNvSpPr txBox="1">
            <a:spLocks noChangeArrowheads="1"/>
          </p:cNvSpPr>
          <p:nvPr/>
        </p:nvSpPr>
        <p:spPr bwMode="auto">
          <a:xfrm>
            <a:off x="820806" y="4658447"/>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2</a:t>
            </a:r>
          </a:p>
        </p:txBody>
      </p:sp>
      <p:sp>
        <p:nvSpPr>
          <p:cNvPr id="20" name="TextBox 27"/>
          <p:cNvSpPr txBox="1">
            <a:spLocks noChangeArrowheads="1"/>
          </p:cNvSpPr>
          <p:nvPr/>
        </p:nvSpPr>
        <p:spPr bwMode="auto">
          <a:xfrm>
            <a:off x="834374" y="4219081"/>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3</a:t>
            </a:r>
          </a:p>
        </p:txBody>
      </p:sp>
      <p:sp>
        <p:nvSpPr>
          <p:cNvPr id="21" name="TextBox 28"/>
          <p:cNvSpPr txBox="1">
            <a:spLocks noChangeArrowheads="1"/>
          </p:cNvSpPr>
          <p:nvPr/>
        </p:nvSpPr>
        <p:spPr bwMode="auto">
          <a:xfrm>
            <a:off x="835285" y="3759802"/>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4</a:t>
            </a:r>
          </a:p>
        </p:txBody>
      </p:sp>
      <p:sp>
        <p:nvSpPr>
          <p:cNvPr id="22" name="TextBox 29"/>
          <p:cNvSpPr txBox="1">
            <a:spLocks noChangeArrowheads="1"/>
          </p:cNvSpPr>
          <p:nvPr/>
        </p:nvSpPr>
        <p:spPr bwMode="auto">
          <a:xfrm>
            <a:off x="844653" y="3355242"/>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5</a:t>
            </a:r>
          </a:p>
        </p:txBody>
      </p:sp>
      <p:sp>
        <p:nvSpPr>
          <p:cNvPr id="23" name="TextBox 30"/>
          <p:cNvSpPr txBox="1">
            <a:spLocks noChangeArrowheads="1"/>
          </p:cNvSpPr>
          <p:nvPr/>
        </p:nvSpPr>
        <p:spPr bwMode="auto">
          <a:xfrm>
            <a:off x="844653" y="2895963"/>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6</a:t>
            </a:r>
          </a:p>
        </p:txBody>
      </p:sp>
      <p:sp>
        <p:nvSpPr>
          <p:cNvPr id="24" name="TextBox 5"/>
          <p:cNvSpPr txBox="1">
            <a:spLocks noChangeArrowheads="1"/>
          </p:cNvSpPr>
          <p:nvPr/>
        </p:nvSpPr>
        <p:spPr bwMode="auto">
          <a:xfrm>
            <a:off x="797461" y="5577005"/>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0</a:t>
            </a:r>
          </a:p>
        </p:txBody>
      </p:sp>
      <p:sp>
        <p:nvSpPr>
          <p:cNvPr id="25" name="TextBox 5"/>
          <p:cNvSpPr txBox="1">
            <a:spLocks noChangeArrowheads="1"/>
          </p:cNvSpPr>
          <p:nvPr/>
        </p:nvSpPr>
        <p:spPr bwMode="auto">
          <a:xfrm>
            <a:off x="949861" y="5729405"/>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0</a:t>
            </a:r>
          </a:p>
        </p:txBody>
      </p:sp>
      <p:graphicFrame>
        <p:nvGraphicFramePr>
          <p:cNvPr id="26" name="Table 25"/>
          <p:cNvGraphicFramePr>
            <a:graphicFrameLocks noGrp="1"/>
          </p:cNvGraphicFramePr>
          <p:nvPr>
            <p:extLst>
              <p:ext uri="{D42A27DB-BD31-4B8C-83A1-F6EECF244321}">
                <p14:modId xmlns:p14="http://schemas.microsoft.com/office/powerpoint/2010/main" val="3765472854"/>
              </p:ext>
            </p:extLst>
          </p:nvPr>
        </p:nvGraphicFramePr>
        <p:xfrm>
          <a:off x="5150146" y="3042738"/>
          <a:ext cx="2873214" cy="2705202"/>
        </p:xfrm>
        <a:graphic>
          <a:graphicData uri="http://schemas.openxmlformats.org/drawingml/2006/table">
            <a:tbl>
              <a:tblPr firstRow="1" bandRow="1">
                <a:tableStyleId>{5C22544A-7EE6-4342-B048-85BDC9FD1C3A}</a:tableStyleId>
              </a:tblPr>
              <a:tblGrid>
                <a:gridCol w="478869">
                  <a:extLst>
                    <a:ext uri="{9D8B030D-6E8A-4147-A177-3AD203B41FA5}">
                      <a16:colId xmlns:a16="http://schemas.microsoft.com/office/drawing/2014/main" val="20000"/>
                    </a:ext>
                  </a:extLst>
                </a:gridCol>
                <a:gridCol w="478869">
                  <a:extLst>
                    <a:ext uri="{9D8B030D-6E8A-4147-A177-3AD203B41FA5}">
                      <a16:colId xmlns:a16="http://schemas.microsoft.com/office/drawing/2014/main" val="20001"/>
                    </a:ext>
                  </a:extLst>
                </a:gridCol>
                <a:gridCol w="478869">
                  <a:extLst>
                    <a:ext uri="{9D8B030D-6E8A-4147-A177-3AD203B41FA5}">
                      <a16:colId xmlns:a16="http://schemas.microsoft.com/office/drawing/2014/main" val="20002"/>
                    </a:ext>
                  </a:extLst>
                </a:gridCol>
                <a:gridCol w="478869">
                  <a:extLst>
                    <a:ext uri="{9D8B030D-6E8A-4147-A177-3AD203B41FA5}">
                      <a16:colId xmlns:a16="http://schemas.microsoft.com/office/drawing/2014/main" val="20003"/>
                    </a:ext>
                  </a:extLst>
                </a:gridCol>
                <a:gridCol w="478869">
                  <a:extLst>
                    <a:ext uri="{9D8B030D-6E8A-4147-A177-3AD203B41FA5}">
                      <a16:colId xmlns:a16="http://schemas.microsoft.com/office/drawing/2014/main" val="20004"/>
                    </a:ext>
                  </a:extLst>
                </a:gridCol>
                <a:gridCol w="478869">
                  <a:extLst>
                    <a:ext uri="{9D8B030D-6E8A-4147-A177-3AD203B41FA5}">
                      <a16:colId xmlns:a16="http://schemas.microsoft.com/office/drawing/2014/main" val="20005"/>
                    </a:ext>
                  </a:extLst>
                </a:gridCol>
              </a:tblGrid>
              <a:tr h="450867">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0867">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0867">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0867">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0867">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0867">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0" dirty="0"/>
                    </a:p>
                  </a:txBody>
                  <a:tcPr marL="49387" marR="49387" marT="24685" marB="246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7" name="TextBox 17"/>
          <p:cNvSpPr txBox="1">
            <a:spLocks noChangeArrowheads="1"/>
          </p:cNvSpPr>
          <p:nvPr/>
        </p:nvSpPr>
        <p:spPr bwMode="auto">
          <a:xfrm>
            <a:off x="5485671" y="5730725"/>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1</a:t>
            </a:r>
          </a:p>
        </p:txBody>
      </p:sp>
      <p:sp>
        <p:nvSpPr>
          <p:cNvPr id="28" name="TextBox 20"/>
          <p:cNvSpPr txBox="1">
            <a:spLocks noChangeArrowheads="1"/>
          </p:cNvSpPr>
          <p:nvPr/>
        </p:nvSpPr>
        <p:spPr bwMode="auto">
          <a:xfrm>
            <a:off x="5963937" y="5730725"/>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2</a:t>
            </a:r>
          </a:p>
        </p:txBody>
      </p:sp>
      <p:sp>
        <p:nvSpPr>
          <p:cNvPr id="29" name="TextBox 21"/>
          <p:cNvSpPr txBox="1">
            <a:spLocks noChangeArrowheads="1"/>
          </p:cNvSpPr>
          <p:nvPr/>
        </p:nvSpPr>
        <p:spPr bwMode="auto">
          <a:xfrm>
            <a:off x="6442203" y="5730725"/>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3</a:t>
            </a:r>
          </a:p>
        </p:txBody>
      </p:sp>
      <p:sp>
        <p:nvSpPr>
          <p:cNvPr id="31" name="TextBox 22"/>
          <p:cNvSpPr txBox="1">
            <a:spLocks noChangeArrowheads="1"/>
          </p:cNvSpPr>
          <p:nvPr/>
        </p:nvSpPr>
        <p:spPr bwMode="auto">
          <a:xfrm>
            <a:off x="6920469" y="5730725"/>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4</a:t>
            </a:r>
          </a:p>
        </p:txBody>
      </p:sp>
      <p:sp>
        <p:nvSpPr>
          <p:cNvPr id="32" name="TextBox 23"/>
          <p:cNvSpPr txBox="1">
            <a:spLocks noChangeArrowheads="1"/>
          </p:cNvSpPr>
          <p:nvPr/>
        </p:nvSpPr>
        <p:spPr bwMode="auto">
          <a:xfrm>
            <a:off x="7398735" y="5730725"/>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5</a:t>
            </a:r>
          </a:p>
        </p:txBody>
      </p:sp>
      <p:sp>
        <p:nvSpPr>
          <p:cNvPr id="33" name="TextBox 24"/>
          <p:cNvSpPr txBox="1">
            <a:spLocks noChangeArrowheads="1"/>
          </p:cNvSpPr>
          <p:nvPr/>
        </p:nvSpPr>
        <p:spPr bwMode="auto">
          <a:xfrm>
            <a:off x="7877002" y="5730725"/>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6</a:t>
            </a:r>
          </a:p>
        </p:txBody>
      </p:sp>
      <p:sp>
        <p:nvSpPr>
          <p:cNvPr id="34" name="TextBox 25"/>
          <p:cNvSpPr txBox="1">
            <a:spLocks noChangeArrowheads="1"/>
          </p:cNvSpPr>
          <p:nvPr/>
        </p:nvSpPr>
        <p:spPr bwMode="auto">
          <a:xfrm>
            <a:off x="4850877" y="5086742"/>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1</a:t>
            </a:r>
          </a:p>
        </p:txBody>
      </p:sp>
      <p:sp>
        <p:nvSpPr>
          <p:cNvPr id="35" name="TextBox 26"/>
          <p:cNvSpPr txBox="1">
            <a:spLocks noChangeArrowheads="1"/>
          </p:cNvSpPr>
          <p:nvPr/>
        </p:nvSpPr>
        <p:spPr bwMode="auto">
          <a:xfrm>
            <a:off x="4865698" y="4653875"/>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2</a:t>
            </a:r>
          </a:p>
        </p:txBody>
      </p:sp>
      <p:sp>
        <p:nvSpPr>
          <p:cNvPr id="36" name="TextBox 27"/>
          <p:cNvSpPr txBox="1">
            <a:spLocks noChangeArrowheads="1"/>
          </p:cNvSpPr>
          <p:nvPr/>
        </p:nvSpPr>
        <p:spPr bwMode="auto">
          <a:xfrm>
            <a:off x="4879266" y="4214509"/>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3</a:t>
            </a:r>
          </a:p>
        </p:txBody>
      </p:sp>
      <p:sp>
        <p:nvSpPr>
          <p:cNvPr id="37" name="TextBox 28"/>
          <p:cNvSpPr txBox="1">
            <a:spLocks noChangeArrowheads="1"/>
          </p:cNvSpPr>
          <p:nvPr/>
        </p:nvSpPr>
        <p:spPr bwMode="auto">
          <a:xfrm>
            <a:off x="4880177" y="3755230"/>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4</a:t>
            </a:r>
          </a:p>
        </p:txBody>
      </p:sp>
      <p:sp>
        <p:nvSpPr>
          <p:cNvPr id="38" name="TextBox 29"/>
          <p:cNvSpPr txBox="1">
            <a:spLocks noChangeArrowheads="1"/>
          </p:cNvSpPr>
          <p:nvPr/>
        </p:nvSpPr>
        <p:spPr bwMode="auto">
          <a:xfrm>
            <a:off x="4889545" y="3350670"/>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5</a:t>
            </a:r>
          </a:p>
        </p:txBody>
      </p:sp>
      <p:sp>
        <p:nvSpPr>
          <p:cNvPr id="39" name="TextBox 30"/>
          <p:cNvSpPr txBox="1">
            <a:spLocks noChangeArrowheads="1"/>
          </p:cNvSpPr>
          <p:nvPr/>
        </p:nvSpPr>
        <p:spPr bwMode="auto">
          <a:xfrm>
            <a:off x="4889545" y="2891391"/>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6</a:t>
            </a:r>
          </a:p>
        </p:txBody>
      </p:sp>
      <p:sp>
        <p:nvSpPr>
          <p:cNvPr id="40" name="TextBox 5"/>
          <p:cNvSpPr txBox="1">
            <a:spLocks noChangeArrowheads="1"/>
          </p:cNvSpPr>
          <p:nvPr/>
        </p:nvSpPr>
        <p:spPr bwMode="auto">
          <a:xfrm>
            <a:off x="4842353" y="5572433"/>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0</a:t>
            </a:r>
          </a:p>
        </p:txBody>
      </p:sp>
      <p:sp>
        <p:nvSpPr>
          <p:cNvPr id="41" name="TextBox 5"/>
          <p:cNvSpPr txBox="1">
            <a:spLocks noChangeArrowheads="1"/>
          </p:cNvSpPr>
          <p:nvPr/>
        </p:nvSpPr>
        <p:spPr bwMode="auto">
          <a:xfrm>
            <a:off x="4994753" y="5724833"/>
            <a:ext cx="2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600" b="1" dirty="0">
                <a:solidFill>
                  <a:schemeClr val="tx1"/>
                </a:solidFill>
              </a:rPr>
              <a:t>0</a:t>
            </a:r>
          </a:p>
        </p:txBody>
      </p:sp>
      <p:cxnSp>
        <p:nvCxnSpPr>
          <p:cNvPr id="42" name="Straight Connector 41"/>
          <p:cNvCxnSpPr/>
          <p:nvPr/>
        </p:nvCxnSpPr>
        <p:spPr>
          <a:xfrm>
            <a:off x="1614613" y="3486390"/>
            <a:ext cx="1781175" cy="0"/>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471141" y="3385723"/>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p:cNvSpPr/>
          <p:nvPr/>
        </p:nvSpPr>
        <p:spPr>
          <a:xfrm>
            <a:off x="3366020" y="3383515"/>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p:cNvSpPr/>
          <p:nvPr/>
        </p:nvSpPr>
        <p:spPr>
          <a:xfrm>
            <a:off x="1472142" y="4730873"/>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7" name="Straight Connector 46"/>
          <p:cNvCxnSpPr>
            <a:stCxn id="44" idx="3"/>
            <a:endCxn id="45" idx="7"/>
          </p:cNvCxnSpPr>
          <p:nvPr/>
        </p:nvCxnSpPr>
        <p:spPr>
          <a:xfrm flipH="1">
            <a:off x="1672634" y="3584007"/>
            <a:ext cx="1727785" cy="1181265"/>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45" idx="0"/>
          </p:cNvCxnSpPr>
          <p:nvPr/>
        </p:nvCxnSpPr>
        <p:spPr>
          <a:xfrm>
            <a:off x="1588586" y="3597896"/>
            <a:ext cx="1002" cy="1132977"/>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397311" y="4395339"/>
            <a:ext cx="1730415" cy="1177094"/>
          </a:xfrm>
          <a:prstGeom prst="roundRect">
            <a:avLst>
              <a:gd name="adj" fmla="val 0"/>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These three points make a triangle.</a:t>
            </a:r>
          </a:p>
        </p:txBody>
      </p:sp>
      <p:sp>
        <p:nvSpPr>
          <p:cNvPr id="51" name="Rounded Rectangle 50"/>
          <p:cNvSpPr/>
          <p:nvPr/>
        </p:nvSpPr>
        <p:spPr>
          <a:xfrm>
            <a:off x="5441895" y="3400304"/>
            <a:ext cx="2811355" cy="1177094"/>
          </a:xfrm>
          <a:prstGeom prst="roundRect">
            <a:avLst>
              <a:gd name="adj" fmla="val 0"/>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These three points are all in a straight line so they don’t make a triangle.</a:t>
            </a:r>
          </a:p>
        </p:txBody>
      </p:sp>
      <p:sp>
        <p:nvSpPr>
          <p:cNvPr id="52" name="Oval 51"/>
          <p:cNvSpPr/>
          <p:nvPr/>
        </p:nvSpPr>
        <p:spPr>
          <a:xfrm>
            <a:off x="5516033" y="5190405"/>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p:cNvSpPr/>
          <p:nvPr/>
        </p:nvSpPr>
        <p:spPr>
          <a:xfrm>
            <a:off x="6469307" y="5189737"/>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p:cNvSpPr/>
          <p:nvPr/>
        </p:nvSpPr>
        <p:spPr>
          <a:xfrm>
            <a:off x="7422581" y="5189069"/>
            <a:ext cx="234891" cy="234891"/>
          </a:xfrm>
          <a:prstGeom prst="ellips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5" name="Straight Connector 54"/>
          <p:cNvCxnSpPr/>
          <p:nvPr/>
        </p:nvCxnSpPr>
        <p:spPr>
          <a:xfrm>
            <a:off x="5683351" y="5295932"/>
            <a:ext cx="1781175" cy="0"/>
          </a:xfrm>
          <a:prstGeom prst="line">
            <a:avLst/>
          </a:prstGeom>
          <a:ln w="28575">
            <a:solidFill>
              <a:srgbClr val="8D35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9" grpId="0" animBg="1"/>
      <p:bldP spid="51" grpId="0" animBg="1"/>
      <p:bldP spid="52" grpId="0" animBg="1"/>
      <p:bldP spid="5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20913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5574" y="702863"/>
            <a:ext cx="185300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on a Grid</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29858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229858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5650" y="1094268"/>
            <a:ext cx="7632700" cy="1200329"/>
          </a:xfrm>
          <a:prstGeom prst="rect">
            <a:avLst/>
          </a:prstGeom>
        </p:spPr>
        <p:txBody>
          <a:bodyPr wrap="square">
            <a:spAutoFit/>
          </a:bodyPr>
          <a:lstStyle/>
          <a:p>
            <a:pPr algn="ctr"/>
            <a:r>
              <a:rPr lang="en-GB" dirty="0"/>
              <a:t>The coordinate point shown on this grid is a shared vertex of two different types of pentagons. Can you plot the missing vertices and draw lines to construct the two different types of pentagons? Give the coordinates of each vertex of each pentagon.</a:t>
            </a:r>
          </a:p>
        </p:txBody>
      </p:sp>
      <p:graphicFrame>
        <p:nvGraphicFramePr>
          <p:cNvPr id="9" name="Table 8"/>
          <p:cNvGraphicFramePr>
            <a:graphicFrameLocks noGrp="1"/>
          </p:cNvGraphicFramePr>
          <p:nvPr>
            <p:extLst>
              <p:ext uri="{D42A27DB-BD31-4B8C-83A1-F6EECF244321}">
                <p14:modId xmlns:p14="http://schemas.microsoft.com/office/powerpoint/2010/main" val="4234442288"/>
              </p:ext>
            </p:extLst>
          </p:nvPr>
        </p:nvGraphicFramePr>
        <p:xfrm>
          <a:off x="2869291" y="2413606"/>
          <a:ext cx="3468504" cy="3431100"/>
        </p:xfrm>
        <a:graphic>
          <a:graphicData uri="http://schemas.openxmlformats.org/drawingml/2006/table">
            <a:tbl>
              <a:tblPr firstRow="1" bandRow="1">
                <a:tableStyleId>{5C22544A-7EE6-4342-B048-85BDC9FD1C3A}</a:tableStyleId>
              </a:tblPr>
              <a:tblGrid>
                <a:gridCol w="289042">
                  <a:extLst>
                    <a:ext uri="{9D8B030D-6E8A-4147-A177-3AD203B41FA5}">
                      <a16:colId xmlns:a16="http://schemas.microsoft.com/office/drawing/2014/main" val="20000"/>
                    </a:ext>
                  </a:extLst>
                </a:gridCol>
                <a:gridCol w="289042">
                  <a:extLst>
                    <a:ext uri="{9D8B030D-6E8A-4147-A177-3AD203B41FA5}">
                      <a16:colId xmlns:a16="http://schemas.microsoft.com/office/drawing/2014/main" val="20001"/>
                    </a:ext>
                  </a:extLst>
                </a:gridCol>
                <a:gridCol w="289042">
                  <a:extLst>
                    <a:ext uri="{9D8B030D-6E8A-4147-A177-3AD203B41FA5}">
                      <a16:colId xmlns:a16="http://schemas.microsoft.com/office/drawing/2014/main" val="20002"/>
                    </a:ext>
                  </a:extLst>
                </a:gridCol>
                <a:gridCol w="289042">
                  <a:extLst>
                    <a:ext uri="{9D8B030D-6E8A-4147-A177-3AD203B41FA5}">
                      <a16:colId xmlns:a16="http://schemas.microsoft.com/office/drawing/2014/main" val="20003"/>
                    </a:ext>
                  </a:extLst>
                </a:gridCol>
                <a:gridCol w="289042">
                  <a:extLst>
                    <a:ext uri="{9D8B030D-6E8A-4147-A177-3AD203B41FA5}">
                      <a16:colId xmlns:a16="http://schemas.microsoft.com/office/drawing/2014/main" val="20004"/>
                    </a:ext>
                  </a:extLst>
                </a:gridCol>
                <a:gridCol w="289042">
                  <a:extLst>
                    <a:ext uri="{9D8B030D-6E8A-4147-A177-3AD203B41FA5}">
                      <a16:colId xmlns:a16="http://schemas.microsoft.com/office/drawing/2014/main" val="20005"/>
                    </a:ext>
                  </a:extLst>
                </a:gridCol>
                <a:gridCol w="289042">
                  <a:extLst>
                    <a:ext uri="{9D8B030D-6E8A-4147-A177-3AD203B41FA5}">
                      <a16:colId xmlns:a16="http://schemas.microsoft.com/office/drawing/2014/main" val="3481215892"/>
                    </a:ext>
                  </a:extLst>
                </a:gridCol>
                <a:gridCol w="289042">
                  <a:extLst>
                    <a:ext uri="{9D8B030D-6E8A-4147-A177-3AD203B41FA5}">
                      <a16:colId xmlns:a16="http://schemas.microsoft.com/office/drawing/2014/main" val="1291301616"/>
                    </a:ext>
                  </a:extLst>
                </a:gridCol>
                <a:gridCol w="289042">
                  <a:extLst>
                    <a:ext uri="{9D8B030D-6E8A-4147-A177-3AD203B41FA5}">
                      <a16:colId xmlns:a16="http://schemas.microsoft.com/office/drawing/2014/main" val="3390023762"/>
                    </a:ext>
                  </a:extLst>
                </a:gridCol>
                <a:gridCol w="289042">
                  <a:extLst>
                    <a:ext uri="{9D8B030D-6E8A-4147-A177-3AD203B41FA5}">
                      <a16:colId xmlns:a16="http://schemas.microsoft.com/office/drawing/2014/main" val="3858859954"/>
                    </a:ext>
                  </a:extLst>
                </a:gridCol>
                <a:gridCol w="289042">
                  <a:extLst>
                    <a:ext uri="{9D8B030D-6E8A-4147-A177-3AD203B41FA5}">
                      <a16:colId xmlns:a16="http://schemas.microsoft.com/office/drawing/2014/main" val="2676669415"/>
                    </a:ext>
                  </a:extLst>
                </a:gridCol>
                <a:gridCol w="289042">
                  <a:extLst>
                    <a:ext uri="{9D8B030D-6E8A-4147-A177-3AD203B41FA5}">
                      <a16:colId xmlns:a16="http://schemas.microsoft.com/office/drawing/2014/main" val="3489293831"/>
                    </a:ext>
                  </a:extLst>
                </a:gridCol>
              </a:tblGrid>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12940561"/>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668862634"/>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54063687"/>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52861143"/>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5369268"/>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23929324"/>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285925">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285925">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285925">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285925">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285925">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0" name="TextBox 17"/>
          <p:cNvSpPr txBox="1">
            <a:spLocks noChangeArrowheads="1"/>
          </p:cNvSpPr>
          <p:nvPr/>
        </p:nvSpPr>
        <p:spPr bwMode="auto">
          <a:xfrm>
            <a:off x="3030080"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a:t>
            </a:r>
          </a:p>
        </p:txBody>
      </p:sp>
      <p:sp>
        <p:nvSpPr>
          <p:cNvPr id="11" name="TextBox 20"/>
          <p:cNvSpPr txBox="1">
            <a:spLocks noChangeArrowheads="1"/>
          </p:cNvSpPr>
          <p:nvPr/>
        </p:nvSpPr>
        <p:spPr bwMode="auto">
          <a:xfrm>
            <a:off x="3318504"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2</a:t>
            </a:r>
          </a:p>
        </p:txBody>
      </p:sp>
      <p:sp>
        <p:nvSpPr>
          <p:cNvPr id="12" name="TextBox 21"/>
          <p:cNvSpPr txBox="1">
            <a:spLocks noChangeArrowheads="1"/>
          </p:cNvSpPr>
          <p:nvPr/>
        </p:nvSpPr>
        <p:spPr bwMode="auto">
          <a:xfrm>
            <a:off x="3606928"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3</a:t>
            </a:r>
          </a:p>
        </p:txBody>
      </p:sp>
      <p:sp>
        <p:nvSpPr>
          <p:cNvPr id="13" name="TextBox 22"/>
          <p:cNvSpPr txBox="1">
            <a:spLocks noChangeArrowheads="1"/>
          </p:cNvSpPr>
          <p:nvPr/>
        </p:nvSpPr>
        <p:spPr bwMode="auto">
          <a:xfrm>
            <a:off x="3895352"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4</a:t>
            </a:r>
          </a:p>
        </p:txBody>
      </p:sp>
      <p:sp>
        <p:nvSpPr>
          <p:cNvPr id="14" name="TextBox 23"/>
          <p:cNvSpPr txBox="1">
            <a:spLocks noChangeArrowheads="1"/>
          </p:cNvSpPr>
          <p:nvPr/>
        </p:nvSpPr>
        <p:spPr bwMode="auto">
          <a:xfrm>
            <a:off x="4183776"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5</a:t>
            </a:r>
          </a:p>
        </p:txBody>
      </p:sp>
      <p:sp>
        <p:nvSpPr>
          <p:cNvPr id="15" name="TextBox 24"/>
          <p:cNvSpPr txBox="1">
            <a:spLocks noChangeArrowheads="1"/>
          </p:cNvSpPr>
          <p:nvPr/>
        </p:nvSpPr>
        <p:spPr bwMode="auto">
          <a:xfrm>
            <a:off x="4472200"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6</a:t>
            </a:r>
          </a:p>
        </p:txBody>
      </p:sp>
      <p:sp>
        <p:nvSpPr>
          <p:cNvPr id="16" name="TextBox 25"/>
          <p:cNvSpPr txBox="1">
            <a:spLocks noChangeArrowheads="1"/>
          </p:cNvSpPr>
          <p:nvPr/>
        </p:nvSpPr>
        <p:spPr bwMode="auto">
          <a:xfrm>
            <a:off x="2615116" y="5383040"/>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a:t>
            </a:r>
          </a:p>
        </p:txBody>
      </p:sp>
      <p:sp>
        <p:nvSpPr>
          <p:cNvPr id="17" name="TextBox 26"/>
          <p:cNvSpPr txBox="1">
            <a:spLocks noChangeArrowheads="1"/>
          </p:cNvSpPr>
          <p:nvPr/>
        </p:nvSpPr>
        <p:spPr bwMode="auto">
          <a:xfrm>
            <a:off x="2615116" y="5097106"/>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2</a:t>
            </a:r>
          </a:p>
        </p:txBody>
      </p:sp>
      <p:sp>
        <p:nvSpPr>
          <p:cNvPr id="18" name="TextBox 27"/>
          <p:cNvSpPr txBox="1">
            <a:spLocks noChangeArrowheads="1"/>
          </p:cNvSpPr>
          <p:nvPr/>
        </p:nvSpPr>
        <p:spPr bwMode="auto">
          <a:xfrm>
            <a:off x="2615116" y="4811174"/>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3</a:t>
            </a:r>
          </a:p>
        </p:txBody>
      </p:sp>
      <p:sp>
        <p:nvSpPr>
          <p:cNvPr id="19" name="TextBox 28"/>
          <p:cNvSpPr txBox="1">
            <a:spLocks noChangeArrowheads="1"/>
          </p:cNvSpPr>
          <p:nvPr/>
        </p:nvSpPr>
        <p:spPr bwMode="auto">
          <a:xfrm>
            <a:off x="2615116" y="45252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4</a:t>
            </a:r>
          </a:p>
        </p:txBody>
      </p:sp>
      <p:sp>
        <p:nvSpPr>
          <p:cNvPr id="20" name="TextBox 29"/>
          <p:cNvSpPr txBox="1">
            <a:spLocks noChangeArrowheads="1"/>
          </p:cNvSpPr>
          <p:nvPr/>
        </p:nvSpPr>
        <p:spPr bwMode="auto">
          <a:xfrm>
            <a:off x="2615116" y="4239310"/>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5</a:t>
            </a:r>
          </a:p>
        </p:txBody>
      </p:sp>
      <p:sp>
        <p:nvSpPr>
          <p:cNvPr id="21" name="TextBox 30"/>
          <p:cNvSpPr txBox="1">
            <a:spLocks noChangeArrowheads="1"/>
          </p:cNvSpPr>
          <p:nvPr/>
        </p:nvSpPr>
        <p:spPr bwMode="auto">
          <a:xfrm>
            <a:off x="2615116" y="3953378"/>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6</a:t>
            </a:r>
          </a:p>
        </p:txBody>
      </p:sp>
      <p:sp>
        <p:nvSpPr>
          <p:cNvPr id="22" name="TextBox 5"/>
          <p:cNvSpPr txBox="1">
            <a:spLocks noChangeArrowheads="1"/>
          </p:cNvSpPr>
          <p:nvPr/>
        </p:nvSpPr>
        <p:spPr bwMode="auto">
          <a:xfrm>
            <a:off x="2589256" y="5657426"/>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0</a:t>
            </a:r>
          </a:p>
        </p:txBody>
      </p:sp>
      <p:sp>
        <p:nvSpPr>
          <p:cNvPr id="23" name="TextBox 5"/>
          <p:cNvSpPr txBox="1">
            <a:spLocks noChangeArrowheads="1"/>
          </p:cNvSpPr>
          <p:nvPr/>
        </p:nvSpPr>
        <p:spPr bwMode="auto">
          <a:xfrm>
            <a:off x="2741656" y="5809826"/>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0</a:t>
            </a:r>
          </a:p>
        </p:txBody>
      </p:sp>
      <p:sp>
        <p:nvSpPr>
          <p:cNvPr id="24" name="TextBox 24"/>
          <p:cNvSpPr txBox="1">
            <a:spLocks noChangeArrowheads="1"/>
          </p:cNvSpPr>
          <p:nvPr/>
        </p:nvSpPr>
        <p:spPr bwMode="auto">
          <a:xfrm>
            <a:off x="4760624"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7</a:t>
            </a:r>
          </a:p>
        </p:txBody>
      </p:sp>
      <p:sp>
        <p:nvSpPr>
          <p:cNvPr id="25" name="TextBox 24"/>
          <p:cNvSpPr txBox="1">
            <a:spLocks noChangeArrowheads="1"/>
          </p:cNvSpPr>
          <p:nvPr/>
        </p:nvSpPr>
        <p:spPr bwMode="auto">
          <a:xfrm>
            <a:off x="5049048"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8</a:t>
            </a:r>
          </a:p>
        </p:txBody>
      </p:sp>
      <p:sp>
        <p:nvSpPr>
          <p:cNvPr id="26" name="TextBox 25"/>
          <p:cNvSpPr txBox="1">
            <a:spLocks noChangeArrowheads="1"/>
          </p:cNvSpPr>
          <p:nvPr/>
        </p:nvSpPr>
        <p:spPr bwMode="auto">
          <a:xfrm>
            <a:off x="5337472"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9</a:t>
            </a:r>
          </a:p>
        </p:txBody>
      </p:sp>
      <p:sp>
        <p:nvSpPr>
          <p:cNvPr id="27" name="TextBox 26"/>
          <p:cNvSpPr txBox="1">
            <a:spLocks noChangeArrowheads="1"/>
          </p:cNvSpPr>
          <p:nvPr/>
        </p:nvSpPr>
        <p:spPr bwMode="auto">
          <a:xfrm>
            <a:off x="5592340" y="5816042"/>
            <a:ext cx="49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10</a:t>
            </a:r>
          </a:p>
        </p:txBody>
      </p:sp>
      <p:sp>
        <p:nvSpPr>
          <p:cNvPr id="28" name="TextBox 27"/>
          <p:cNvSpPr txBox="1">
            <a:spLocks noChangeArrowheads="1"/>
          </p:cNvSpPr>
          <p:nvPr/>
        </p:nvSpPr>
        <p:spPr bwMode="auto">
          <a:xfrm>
            <a:off x="5914319" y="5816042"/>
            <a:ext cx="4234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11</a:t>
            </a:r>
          </a:p>
        </p:txBody>
      </p:sp>
      <p:sp>
        <p:nvSpPr>
          <p:cNvPr id="29" name="TextBox 28"/>
          <p:cNvSpPr txBox="1">
            <a:spLocks noChangeArrowheads="1"/>
          </p:cNvSpPr>
          <p:nvPr/>
        </p:nvSpPr>
        <p:spPr bwMode="auto">
          <a:xfrm>
            <a:off x="6202741" y="5816042"/>
            <a:ext cx="3910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12</a:t>
            </a:r>
          </a:p>
        </p:txBody>
      </p:sp>
      <p:sp>
        <p:nvSpPr>
          <p:cNvPr id="30" name="TextBox 30"/>
          <p:cNvSpPr txBox="1">
            <a:spLocks noChangeArrowheads="1"/>
          </p:cNvSpPr>
          <p:nvPr/>
        </p:nvSpPr>
        <p:spPr bwMode="auto">
          <a:xfrm>
            <a:off x="2615116" y="3692879"/>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7</a:t>
            </a:r>
          </a:p>
        </p:txBody>
      </p:sp>
      <p:sp>
        <p:nvSpPr>
          <p:cNvPr id="31" name="TextBox 30"/>
          <p:cNvSpPr txBox="1">
            <a:spLocks noChangeArrowheads="1"/>
          </p:cNvSpPr>
          <p:nvPr/>
        </p:nvSpPr>
        <p:spPr bwMode="auto">
          <a:xfrm>
            <a:off x="2615116" y="3398824"/>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8</a:t>
            </a:r>
          </a:p>
        </p:txBody>
      </p:sp>
      <p:sp>
        <p:nvSpPr>
          <p:cNvPr id="32" name="TextBox 31"/>
          <p:cNvSpPr txBox="1">
            <a:spLocks noChangeArrowheads="1"/>
          </p:cNvSpPr>
          <p:nvPr/>
        </p:nvSpPr>
        <p:spPr bwMode="auto">
          <a:xfrm>
            <a:off x="2615116" y="3113158"/>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9</a:t>
            </a:r>
          </a:p>
        </p:txBody>
      </p:sp>
      <p:sp>
        <p:nvSpPr>
          <p:cNvPr id="33" name="TextBox 32"/>
          <p:cNvSpPr txBox="1">
            <a:spLocks noChangeArrowheads="1"/>
          </p:cNvSpPr>
          <p:nvPr/>
        </p:nvSpPr>
        <p:spPr bwMode="auto">
          <a:xfrm>
            <a:off x="2545664" y="2827492"/>
            <a:ext cx="4423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10</a:t>
            </a:r>
          </a:p>
        </p:txBody>
      </p:sp>
      <p:sp>
        <p:nvSpPr>
          <p:cNvPr id="34" name="TextBox 33"/>
          <p:cNvSpPr txBox="1">
            <a:spLocks noChangeArrowheads="1"/>
          </p:cNvSpPr>
          <p:nvPr/>
        </p:nvSpPr>
        <p:spPr bwMode="auto">
          <a:xfrm>
            <a:off x="2558642" y="2541826"/>
            <a:ext cx="3584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11</a:t>
            </a:r>
          </a:p>
        </p:txBody>
      </p:sp>
      <p:sp>
        <p:nvSpPr>
          <p:cNvPr id="35" name="TextBox 34"/>
          <p:cNvSpPr txBox="1">
            <a:spLocks noChangeArrowheads="1"/>
          </p:cNvSpPr>
          <p:nvPr/>
        </p:nvSpPr>
        <p:spPr bwMode="auto">
          <a:xfrm>
            <a:off x="2550253" y="2256160"/>
            <a:ext cx="417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12</a:t>
            </a:r>
          </a:p>
        </p:txBody>
      </p:sp>
      <p:sp>
        <p:nvSpPr>
          <p:cNvPr id="36" name="Rounded Rectangle 35"/>
          <p:cNvSpPr/>
          <p:nvPr/>
        </p:nvSpPr>
        <p:spPr>
          <a:xfrm>
            <a:off x="892906" y="2638047"/>
            <a:ext cx="1466260" cy="1518439"/>
          </a:xfrm>
          <a:prstGeom prst="roundRect">
            <a:avLst>
              <a:gd name="adj" fmla="val 0"/>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There are many different answers. </a:t>
            </a:r>
          </a:p>
          <a:p>
            <a:pPr algn="ctr"/>
            <a:r>
              <a:rPr lang="en-GB" dirty="0">
                <a:solidFill>
                  <a:schemeClr val="tx1"/>
                </a:solidFill>
              </a:rPr>
              <a:t>Here’s one: </a:t>
            </a:r>
          </a:p>
        </p:txBody>
      </p:sp>
      <p:sp>
        <p:nvSpPr>
          <p:cNvPr id="39" name="Oval 38"/>
          <p:cNvSpPr/>
          <p:nvPr/>
        </p:nvSpPr>
        <p:spPr>
          <a:xfrm>
            <a:off x="5389700" y="3188323"/>
            <a:ext cx="157446" cy="157446"/>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971129" y="3768044"/>
            <a:ext cx="157446" cy="157446"/>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983138" y="4600407"/>
            <a:ext cx="157446" cy="157446"/>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4808089" y="4605170"/>
            <a:ext cx="157446" cy="157446"/>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a:stCxn id="3" idx="7"/>
            <a:endCxn id="39" idx="3"/>
          </p:cNvCxnSpPr>
          <p:nvPr/>
        </p:nvCxnSpPr>
        <p:spPr>
          <a:xfrm flipV="1">
            <a:off x="4947241" y="3322712"/>
            <a:ext cx="465516" cy="463626"/>
          </a:xfrm>
          <a:prstGeom prst="line">
            <a:avLst/>
          </a:prstGeom>
          <a:ln w="19050">
            <a:solidFill>
              <a:srgbClr val="69932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5505037" y="3298897"/>
            <a:ext cx="581429" cy="579721"/>
          </a:xfrm>
          <a:prstGeom prst="line">
            <a:avLst/>
          </a:prstGeom>
          <a:ln w="19050">
            <a:solidFill>
              <a:srgbClr val="69932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45089" y="3795864"/>
            <a:ext cx="0" cy="832363"/>
          </a:xfrm>
          <a:prstGeom prst="line">
            <a:avLst/>
          </a:prstGeom>
          <a:ln w="19050">
            <a:solidFill>
              <a:srgbClr val="69932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893051" y="3856600"/>
            <a:ext cx="0" cy="832363"/>
          </a:xfrm>
          <a:prstGeom prst="line">
            <a:avLst/>
          </a:prstGeom>
          <a:ln w="19050">
            <a:solidFill>
              <a:srgbClr val="69932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886812" y="4693726"/>
            <a:ext cx="1158277" cy="0"/>
          </a:xfrm>
          <a:prstGeom prst="line">
            <a:avLst/>
          </a:prstGeom>
          <a:ln w="19050">
            <a:solidFill>
              <a:srgbClr val="699327"/>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128357" y="2835118"/>
            <a:ext cx="675185" cy="369332"/>
          </a:xfrm>
          <a:prstGeom prst="rect">
            <a:avLst/>
          </a:prstGeom>
        </p:spPr>
        <p:txBody>
          <a:bodyPr wrap="none">
            <a:spAutoFit/>
          </a:bodyPr>
          <a:lstStyle/>
          <a:p>
            <a:r>
              <a:rPr lang="en-GB" b="1" dirty="0">
                <a:solidFill>
                  <a:srgbClr val="699327"/>
                </a:solidFill>
              </a:rPr>
              <a:t>(9,9)</a:t>
            </a:r>
          </a:p>
        </p:txBody>
      </p:sp>
      <p:sp>
        <p:nvSpPr>
          <p:cNvPr id="59" name="Rectangle 58"/>
          <p:cNvSpPr/>
          <p:nvPr/>
        </p:nvSpPr>
        <p:spPr>
          <a:xfrm>
            <a:off x="6056356" y="3628295"/>
            <a:ext cx="723275" cy="369332"/>
          </a:xfrm>
          <a:prstGeom prst="rect">
            <a:avLst/>
          </a:prstGeom>
        </p:spPr>
        <p:txBody>
          <a:bodyPr wrap="none">
            <a:spAutoFit/>
          </a:bodyPr>
          <a:lstStyle/>
          <a:p>
            <a:r>
              <a:rPr lang="en-GB" b="1" dirty="0">
                <a:solidFill>
                  <a:srgbClr val="699327"/>
                </a:solidFill>
              </a:rPr>
              <a:t>(11,7)</a:t>
            </a:r>
          </a:p>
        </p:txBody>
      </p:sp>
      <p:sp>
        <p:nvSpPr>
          <p:cNvPr id="60" name="Rectangle 59"/>
          <p:cNvSpPr/>
          <p:nvPr/>
        </p:nvSpPr>
        <p:spPr>
          <a:xfrm>
            <a:off x="6086466" y="4466774"/>
            <a:ext cx="742511" cy="369332"/>
          </a:xfrm>
          <a:prstGeom prst="rect">
            <a:avLst/>
          </a:prstGeom>
        </p:spPr>
        <p:txBody>
          <a:bodyPr wrap="none">
            <a:spAutoFit/>
          </a:bodyPr>
          <a:lstStyle/>
          <a:p>
            <a:r>
              <a:rPr lang="en-GB" b="1" dirty="0">
                <a:solidFill>
                  <a:srgbClr val="699327"/>
                </a:solidFill>
              </a:rPr>
              <a:t>(11,4)</a:t>
            </a:r>
          </a:p>
        </p:txBody>
      </p:sp>
      <p:sp>
        <p:nvSpPr>
          <p:cNvPr id="61" name="Rectangle 60"/>
          <p:cNvSpPr/>
          <p:nvPr/>
        </p:nvSpPr>
        <p:spPr>
          <a:xfrm>
            <a:off x="4572000" y="4734034"/>
            <a:ext cx="668773" cy="369332"/>
          </a:xfrm>
          <a:prstGeom prst="rect">
            <a:avLst/>
          </a:prstGeom>
        </p:spPr>
        <p:txBody>
          <a:bodyPr wrap="none">
            <a:spAutoFit/>
          </a:bodyPr>
          <a:lstStyle/>
          <a:p>
            <a:r>
              <a:rPr lang="en-GB" b="1" dirty="0">
                <a:solidFill>
                  <a:srgbClr val="699327"/>
                </a:solidFill>
              </a:rPr>
              <a:t>(7,4)</a:t>
            </a:r>
          </a:p>
        </p:txBody>
      </p:sp>
      <p:sp>
        <p:nvSpPr>
          <p:cNvPr id="63" name="Oval 62"/>
          <p:cNvSpPr/>
          <p:nvPr/>
        </p:nvSpPr>
        <p:spPr>
          <a:xfrm>
            <a:off x="4533399" y="3206595"/>
            <a:ext cx="157446" cy="15744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3951033" y="3470849"/>
            <a:ext cx="157446" cy="15744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p:cNvSpPr/>
          <p:nvPr/>
        </p:nvSpPr>
        <p:spPr>
          <a:xfrm>
            <a:off x="3947580" y="4054599"/>
            <a:ext cx="157446" cy="15744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4529075" y="4314475"/>
            <a:ext cx="157446" cy="15744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Straight Connector 56"/>
          <p:cNvCxnSpPr/>
          <p:nvPr/>
        </p:nvCxnSpPr>
        <p:spPr>
          <a:xfrm flipH="1" flipV="1">
            <a:off x="4631097" y="3317108"/>
            <a:ext cx="301855" cy="46923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064521" y="3291548"/>
            <a:ext cx="523196" cy="25877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026303" y="3518144"/>
            <a:ext cx="11001" cy="67484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039851" y="4140737"/>
            <a:ext cx="592962" cy="264087"/>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590227" y="3866439"/>
            <a:ext cx="305942" cy="56178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812852" y="3763281"/>
            <a:ext cx="157446" cy="15744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4289981" y="2827492"/>
            <a:ext cx="675185" cy="369332"/>
          </a:xfrm>
          <a:prstGeom prst="rect">
            <a:avLst/>
          </a:prstGeom>
        </p:spPr>
        <p:txBody>
          <a:bodyPr wrap="none">
            <a:spAutoFit/>
          </a:bodyPr>
          <a:lstStyle/>
          <a:p>
            <a:r>
              <a:rPr lang="en-GB" b="1" dirty="0">
                <a:solidFill>
                  <a:schemeClr val="accent1">
                    <a:lumMod val="75000"/>
                  </a:schemeClr>
                </a:solidFill>
              </a:rPr>
              <a:t>(6,9)</a:t>
            </a:r>
          </a:p>
        </p:txBody>
      </p:sp>
      <p:sp>
        <p:nvSpPr>
          <p:cNvPr id="89" name="Rectangle 88"/>
          <p:cNvSpPr/>
          <p:nvPr/>
        </p:nvSpPr>
        <p:spPr>
          <a:xfrm>
            <a:off x="3328867" y="3298897"/>
            <a:ext cx="689612" cy="369332"/>
          </a:xfrm>
          <a:prstGeom prst="rect">
            <a:avLst/>
          </a:prstGeom>
        </p:spPr>
        <p:txBody>
          <a:bodyPr wrap="none">
            <a:spAutoFit/>
          </a:bodyPr>
          <a:lstStyle/>
          <a:p>
            <a:r>
              <a:rPr lang="en-GB" b="1" dirty="0">
                <a:solidFill>
                  <a:schemeClr val="accent1">
                    <a:lumMod val="75000"/>
                  </a:schemeClr>
                </a:solidFill>
              </a:rPr>
              <a:t>(4,8)</a:t>
            </a:r>
          </a:p>
        </p:txBody>
      </p:sp>
      <p:sp>
        <p:nvSpPr>
          <p:cNvPr id="90" name="Rectangle 89"/>
          <p:cNvSpPr/>
          <p:nvPr/>
        </p:nvSpPr>
        <p:spPr>
          <a:xfrm>
            <a:off x="3326011" y="3944490"/>
            <a:ext cx="681597" cy="369332"/>
          </a:xfrm>
          <a:prstGeom prst="rect">
            <a:avLst/>
          </a:prstGeom>
        </p:spPr>
        <p:txBody>
          <a:bodyPr wrap="none">
            <a:spAutoFit/>
          </a:bodyPr>
          <a:lstStyle/>
          <a:p>
            <a:r>
              <a:rPr lang="en-GB" b="1" dirty="0">
                <a:solidFill>
                  <a:schemeClr val="accent1">
                    <a:lumMod val="75000"/>
                  </a:schemeClr>
                </a:solidFill>
              </a:rPr>
              <a:t>(4,6)</a:t>
            </a:r>
          </a:p>
        </p:txBody>
      </p:sp>
      <p:sp>
        <p:nvSpPr>
          <p:cNvPr id="91" name="Rectangle 90"/>
          <p:cNvSpPr/>
          <p:nvPr/>
        </p:nvSpPr>
        <p:spPr>
          <a:xfrm>
            <a:off x="4016922" y="4303297"/>
            <a:ext cx="587020" cy="369332"/>
          </a:xfrm>
          <a:prstGeom prst="rect">
            <a:avLst/>
          </a:prstGeom>
        </p:spPr>
        <p:txBody>
          <a:bodyPr wrap="none">
            <a:spAutoFit/>
          </a:bodyPr>
          <a:lstStyle/>
          <a:p>
            <a:r>
              <a:rPr lang="en-GB" b="1" dirty="0">
                <a:solidFill>
                  <a:schemeClr val="accent1">
                    <a:lumMod val="75000"/>
                  </a:schemeClr>
                </a:solidFill>
              </a:rPr>
              <a:t>6,5)</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10"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500"/>
                                        <p:tgtEl>
                                          <p:spTgt spid="7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par>
                                <p:cTn id="28" presetID="10" presetClass="entr" presetSubtype="0"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par>
                                <p:cTn id="34" presetID="10" presetClass="entr" presetSubtype="0" fill="hold"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childTnLst>
                                </p:cTn>
                              </p:par>
                              <p:par>
                                <p:cTn id="43" presetID="10"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10"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par>
                                <p:cTn id="78" presetID="10" presetClass="entr" presetSubtype="0" fill="hold"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par>
                                <p:cTn id="81" presetID="10"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0" grpId="0" animBg="1"/>
      <p:bldP spid="41" grpId="0" animBg="1"/>
      <p:bldP spid="42" grpId="0" animBg="1"/>
      <p:bldP spid="55" grpId="0"/>
      <p:bldP spid="59" grpId="0"/>
      <p:bldP spid="60" grpId="0"/>
      <p:bldP spid="61" grpId="0"/>
      <p:bldP spid="63" grpId="0" animBg="1"/>
      <p:bldP spid="64" grpId="0" animBg="1"/>
      <p:bldP spid="65" grpId="0" animBg="1"/>
      <p:bldP spid="66" grpId="0" animBg="1"/>
      <p:bldP spid="88"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20913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5574" y="702863"/>
            <a:ext cx="1853009"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Draw on a Grid</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2298583"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229858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5650" y="1094268"/>
            <a:ext cx="7632700" cy="1200329"/>
          </a:xfrm>
          <a:prstGeom prst="rect">
            <a:avLst/>
          </a:prstGeom>
        </p:spPr>
        <p:txBody>
          <a:bodyPr wrap="square">
            <a:spAutoFit/>
          </a:bodyPr>
          <a:lstStyle/>
          <a:p>
            <a:pPr algn="ctr"/>
            <a:r>
              <a:rPr lang="en-GB" dirty="0"/>
              <a:t>The coordinate point shown on this grid is a shared vertex of a trapezium and a parallelogram. Can you plot the missing vertices and draw lines to construct the two different quadrilaterals? Give the coordinates of each vertex of each quadrilateral.</a:t>
            </a:r>
          </a:p>
        </p:txBody>
      </p:sp>
      <p:graphicFrame>
        <p:nvGraphicFramePr>
          <p:cNvPr id="9" name="Table 8"/>
          <p:cNvGraphicFramePr>
            <a:graphicFrameLocks noGrp="1"/>
          </p:cNvGraphicFramePr>
          <p:nvPr>
            <p:extLst/>
          </p:nvPr>
        </p:nvGraphicFramePr>
        <p:xfrm>
          <a:off x="2869291" y="2413606"/>
          <a:ext cx="3468504" cy="3431100"/>
        </p:xfrm>
        <a:graphic>
          <a:graphicData uri="http://schemas.openxmlformats.org/drawingml/2006/table">
            <a:tbl>
              <a:tblPr firstRow="1" bandRow="1">
                <a:tableStyleId>{5C22544A-7EE6-4342-B048-85BDC9FD1C3A}</a:tableStyleId>
              </a:tblPr>
              <a:tblGrid>
                <a:gridCol w="289042">
                  <a:extLst>
                    <a:ext uri="{9D8B030D-6E8A-4147-A177-3AD203B41FA5}">
                      <a16:colId xmlns:a16="http://schemas.microsoft.com/office/drawing/2014/main" val="20000"/>
                    </a:ext>
                  </a:extLst>
                </a:gridCol>
                <a:gridCol w="289042">
                  <a:extLst>
                    <a:ext uri="{9D8B030D-6E8A-4147-A177-3AD203B41FA5}">
                      <a16:colId xmlns:a16="http://schemas.microsoft.com/office/drawing/2014/main" val="20001"/>
                    </a:ext>
                  </a:extLst>
                </a:gridCol>
                <a:gridCol w="289042">
                  <a:extLst>
                    <a:ext uri="{9D8B030D-6E8A-4147-A177-3AD203B41FA5}">
                      <a16:colId xmlns:a16="http://schemas.microsoft.com/office/drawing/2014/main" val="20002"/>
                    </a:ext>
                  </a:extLst>
                </a:gridCol>
                <a:gridCol w="289042">
                  <a:extLst>
                    <a:ext uri="{9D8B030D-6E8A-4147-A177-3AD203B41FA5}">
                      <a16:colId xmlns:a16="http://schemas.microsoft.com/office/drawing/2014/main" val="20003"/>
                    </a:ext>
                  </a:extLst>
                </a:gridCol>
                <a:gridCol w="289042">
                  <a:extLst>
                    <a:ext uri="{9D8B030D-6E8A-4147-A177-3AD203B41FA5}">
                      <a16:colId xmlns:a16="http://schemas.microsoft.com/office/drawing/2014/main" val="20004"/>
                    </a:ext>
                  </a:extLst>
                </a:gridCol>
                <a:gridCol w="289042">
                  <a:extLst>
                    <a:ext uri="{9D8B030D-6E8A-4147-A177-3AD203B41FA5}">
                      <a16:colId xmlns:a16="http://schemas.microsoft.com/office/drawing/2014/main" val="20005"/>
                    </a:ext>
                  </a:extLst>
                </a:gridCol>
                <a:gridCol w="289042">
                  <a:extLst>
                    <a:ext uri="{9D8B030D-6E8A-4147-A177-3AD203B41FA5}">
                      <a16:colId xmlns:a16="http://schemas.microsoft.com/office/drawing/2014/main" val="3481215892"/>
                    </a:ext>
                  </a:extLst>
                </a:gridCol>
                <a:gridCol w="289042">
                  <a:extLst>
                    <a:ext uri="{9D8B030D-6E8A-4147-A177-3AD203B41FA5}">
                      <a16:colId xmlns:a16="http://schemas.microsoft.com/office/drawing/2014/main" val="1291301616"/>
                    </a:ext>
                  </a:extLst>
                </a:gridCol>
                <a:gridCol w="289042">
                  <a:extLst>
                    <a:ext uri="{9D8B030D-6E8A-4147-A177-3AD203B41FA5}">
                      <a16:colId xmlns:a16="http://schemas.microsoft.com/office/drawing/2014/main" val="3390023762"/>
                    </a:ext>
                  </a:extLst>
                </a:gridCol>
                <a:gridCol w="289042">
                  <a:extLst>
                    <a:ext uri="{9D8B030D-6E8A-4147-A177-3AD203B41FA5}">
                      <a16:colId xmlns:a16="http://schemas.microsoft.com/office/drawing/2014/main" val="3858859954"/>
                    </a:ext>
                  </a:extLst>
                </a:gridCol>
                <a:gridCol w="289042">
                  <a:extLst>
                    <a:ext uri="{9D8B030D-6E8A-4147-A177-3AD203B41FA5}">
                      <a16:colId xmlns:a16="http://schemas.microsoft.com/office/drawing/2014/main" val="2676669415"/>
                    </a:ext>
                  </a:extLst>
                </a:gridCol>
                <a:gridCol w="289042">
                  <a:extLst>
                    <a:ext uri="{9D8B030D-6E8A-4147-A177-3AD203B41FA5}">
                      <a16:colId xmlns:a16="http://schemas.microsoft.com/office/drawing/2014/main" val="3489293831"/>
                    </a:ext>
                  </a:extLst>
                </a:gridCol>
              </a:tblGrid>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12940561"/>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668862634"/>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54063687"/>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52861143"/>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5369268"/>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23929324"/>
                  </a:ext>
                </a:extLst>
              </a:tr>
              <a:tr h="285925">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285925">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285925">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285925">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285925">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285925">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endParaRPr lang="en-GB" sz="700" dirty="0"/>
                    </a:p>
                  </a:txBody>
                  <a:tcPr marL="35029" marR="35029" marT="17509" marB="1750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0" name="TextBox 17"/>
          <p:cNvSpPr txBox="1">
            <a:spLocks noChangeArrowheads="1"/>
          </p:cNvSpPr>
          <p:nvPr/>
        </p:nvSpPr>
        <p:spPr bwMode="auto">
          <a:xfrm>
            <a:off x="3030080"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a:t>
            </a:r>
          </a:p>
        </p:txBody>
      </p:sp>
      <p:sp>
        <p:nvSpPr>
          <p:cNvPr id="11" name="TextBox 20"/>
          <p:cNvSpPr txBox="1">
            <a:spLocks noChangeArrowheads="1"/>
          </p:cNvSpPr>
          <p:nvPr/>
        </p:nvSpPr>
        <p:spPr bwMode="auto">
          <a:xfrm>
            <a:off x="3318504"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2</a:t>
            </a:r>
          </a:p>
        </p:txBody>
      </p:sp>
      <p:sp>
        <p:nvSpPr>
          <p:cNvPr id="12" name="TextBox 21"/>
          <p:cNvSpPr txBox="1">
            <a:spLocks noChangeArrowheads="1"/>
          </p:cNvSpPr>
          <p:nvPr/>
        </p:nvSpPr>
        <p:spPr bwMode="auto">
          <a:xfrm>
            <a:off x="3606928"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3</a:t>
            </a:r>
          </a:p>
        </p:txBody>
      </p:sp>
      <p:sp>
        <p:nvSpPr>
          <p:cNvPr id="13" name="TextBox 22"/>
          <p:cNvSpPr txBox="1">
            <a:spLocks noChangeArrowheads="1"/>
          </p:cNvSpPr>
          <p:nvPr/>
        </p:nvSpPr>
        <p:spPr bwMode="auto">
          <a:xfrm>
            <a:off x="3895352"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4</a:t>
            </a:r>
          </a:p>
        </p:txBody>
      </p:sp>
      <p:sp>
        <p:nvSpPr>
          <p:cNvPr id="14" name="TextBox 23"/>
          <p:cNvSpPr txBox="1">
            <a:spLocks noChangeArrowheads="1"/>
          </p:cNvSpPr>
          <p:nvPr/>
        </p:nvSpPr>
        <p:spPr bwMode="auto">
          <a:xfrm>
            <a:off x="4183776"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5</a:t>
            </a:r>
          </a:p>
        </p:txBody>
      </p:sp>
      <p:sp>
        <p:nvSpPr>
          <p:cNvPr id="15" name="TextBox 24"/>
          <p:cNvSpPr txBox="1">
            <a:spLocks noChangeArrowheads="1"/>
          </p:cNvSpPr>
          <p:nvPr/>
        </p:nvSpPr>
        <p:spPr bwMode="auto">
          <a:xfrm>
            <a:off x="4472200"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6</a:t>
            </a:r>
          </a:p>
        </p:txBody>
      </p:sp>
      <p:sp>
        <p:nvSpPr>
          <p:cNvPr id="16" name="TextBox 25"/>
          <p:cNvSpPr txBox="1">
            <a:spLocks noChangeArrowheads="1"/>
          </p:cNvSpPr>
          <p:nvPr/>
        </p:nvSpPr>
        <p:spPr bwMode="auto">
          <a:xfrm>
            <a:off x="2615116" y="5383040"/>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a:t>
            </a:r>
          </a:p>
        </p:txBody>
      </p:sp>
      <p:sp>
        <p:nvSpPr>
          <p:cNvPr id="17" name="TextBox 26"/>
          <p:cNvSpPr txBox="1">
            <a:spLocks noChangeArrowheads="1"/>
          </p:cNvSpPr>
          <p:nvPr/>
        </p:nvSpPr>
        <p:spPr bwMode="auto">
          <a:xfrm>
            <a:off x="2615116" y="5097106"/>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2</a:t>
            </a:r>
          </a:p>
        </p:txBody>
      </p:sp>
      <p:sp>
        <p:nvSpPr>
          <p:cNvPr id="18" name="TextBox 27"/>
          <p:cNvSpPr txBox="1">
            <a:spLocks noChangeArrowheads="1"/>
          </p:cNvSpPr>
          <p:nvPr/>
        </p:nvSpPr>
        <p:spPr bwMode="auto">
          <a:xfrm>
            <a:off x="2615116" y="4811174"/>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3</a:t>
            </a:r>
          </a:p>
        </p:txBody>
      </p:sp>
      <p:sp>
        <p:nvSpPr>
          <p:cNvPr id="19" name="TextBox 28"/>
          <p:cNvSpPr txBox="1">
            <a:spLocks noChangeArrowheads="1"/>
          </p:cNvSpPr>
          <p:nvPr/>
        </p:nvSpPr>
        <p:spPr bwMode="auto">
          <a:xfrm>
            <a:off x="2615116" y="45252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4</a:t>
            </a:r>
          </a:p>
        </p:txBody>
      </p:sp>
      <p:sp>
        <p:nvSpPr>
          <p:cNvPr id="20" name="TextBox 29"/>
          <p:cNvSpPr txBox="1">
            <a:spLocks noChangeArrowheads="1"/>
          </p:cNvSpPr>
          <p:nvPr/>
        </p:nvSpPr>
        <p:spPr bwMode="auto">
          <a:xfrm>
            <a:off x="2615116" y="4239310"/>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5</a:t>
            </a:r>
          </a:p>
        </p:txBody>
      </p:sp>
      <p:sp>
        <p:nvSpPr>
          <p:cNvPr id="21" name="TextBox 30"/>
          <p:cNvSpPr txBox="1">
            <a:spLocks noChangeArrowheads="1"/>
          </p:cNvSpPr>
          <p:nvPr/>
        </p:nvSpPr>
        <p:spPr bwMode="auto">
          <a:xfrm>
            <a:off x="2615116" y="3953378"/>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6</a:t>
            </a:r>
          </a:p>
        </p:txBody>
      </p:sp>
      <p:sp>
        <p:nvSpPr>
          <p:cNvPr id="22" name="TextBox 5"/>
          <p:cNvSpPr txBox="1">
            <a:spLocks noChangeArrowheads="1"/>
          </p:cNvSpPr>
          <p:nvPr/>
        </p:nvSpPr>
        <p:spPr bwMode="auto">
          <a:xfrm>
            <a:off x="2589256" y="5657426"/>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0</a:t>
            </a:r>
          </a:p>
        </p:txBody>
      </p:sp>
      <p:sp>
        <p:nvSpPr>
          <p:cNvPr id="23" name="TextBox 5"/>
          <p:cNvSpPr txBox="1">
            <a:spLocks noChangeArrowheads="1"/>
          </p:cNvSpPr>
          <p:nvPr/>
        </p:nvSpPr>
        <p:spPr bwMode="auto">
          <a:xfrm>
            <a:off x="2741656" y="5809826"/>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0</a:t>
            </a:r>
          </a:p>
        </p:txBody>
      </p:sp>
      <p:sp>
        <p:nvSpPr>
          <p:cNvPr id="24" name="TextBox 24"/>
          <p:cNvSpPr txBox="1">
            <a:spLocks noChangeArrowheads="1"/>
          </p:cNvSpPr>
          <p:nvPr/>
        </p:nvSpPr>
        <p:spPr bwMode="auto">
          <a:xfrm>
            <a:off x="4760624"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7</a:t>
            </a:r>
          </a:p>
        </p:txBody>
      </p:sp>
      <p:sp>
        <p:nvSpPr>
          <p:cNvPr id="25" name="TextBox 24"/>
          <p:cNvSpPr txBox="1">
            <a:spLocks noChangeArrowheads="1"/>
          </p:cNvSpPr>
          <p:nvPr/>
        </p:nvSpPr>
        <p:spPr bwMode="auto">
          <a:xfrm>
            <a:off x="5049048"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8</a:t>
            </a:r>
          </a:p>
        </p:txBody>
      </p:sp>
      <p:sp>
        <p:nvSpPr>
          <p:cNvPr id="26" name="TextBox 25"/>
          <p:cNvSpPr txBox="1">
            <a:spLocks noChangeArrowheads="1"/>
          </p:cNvSpPr>
          <p:nvPr/>
        </p:nvSpPr>
        <p:spPr bwMode="auto">
          <a:xfrm>
            <a:off x="5337472" y="5816042"/>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9</a:t>
            </a:r>
          </a:p>
        </p:txBody>
      </p:sp>
      <p:sp>
        <p:nvSpPr>
          <p:cNvPr id="27" name="TextBox 26"/>
          <p:cNvSpPr txBox="1">
            <a:spLocks noChangeArrowheads="1"/>
          </p:cNvSpPr>
          <p:nvPr/>
        </p:nvSpPr>
        <p:spPr bwMode="auto">
          <a:xfrm>
            <a:off x="5592340" y="5816042"/>
            <a:ext cx="49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10</a:t>
            </a:r>
          </a:p>
        </p:txBody>
      </p:sp>
      <p:sp>
        <p:nvSpPr>
          <p:cNvPr id="28" name="TextBox 27"/>
          <p:cNvSpPr txBox="1">
            <a:spLocks noChangeArrowheads="1"/>
          </p:cNvSpPr>
          <p:nvPr/>
        </p:nvSpPr>
        <p:spPr bwMode="auto">
          <a:xfrm>
            <a:off x="5914319" y="5816042"/>
            <a:ext cx="4234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11</a:t>
            </a:r>
          </a:p>
        </p:txBody>
      </p:sp>
      <p:sp>
        <p:nvSpPr>
          <p:cNvPr id="29" name="TextBox 28"/>
          <p:cNvSpPr txBox="1">
            <a:spLocks noChangeArrowheads="1"/>
          </p:cNvSpPr>
          <p:nvPr/>
        </p:nvSpPr>
        <p:spPr bwMode="auto">
          <a:xfrm>
            <a:off x="6202741" y="5816042"/>
            <a:ext cx="3910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12</a:t>
            </a:r>
          </a:p>
        </p:txBody>
      </p:sp>
      <p:sp>
        <p:nvSpPr>
          <p:cNvPr id="30" name="TextBox 30"/>
          <p:cNvSpPr txBox="1">
            <a:spLocks noChangeArrowheads="1"/>
          </p:cNvSpPr>
          <p:nvPr/>
        </p:nvSpPr>
        <p:spPr bwMode="auto">
          <a:xfrm>
            <a:off x="2615116" y="3692879"/>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7</a:t>
            </a:r>
          </a:p>
        </p:txBody>
      </p:sp>
      <p:sp>
        <p:nvSpPr>
          <p:cNvPr id="31" name="TextBox 30"/>
          <p:cNvSpPr txBox="1">
            <a:spLocks noChangeArrowheads="1"/>
          </p:cNvSpPr>
          <p:nvPr/>
        </p:nvSpPr>
        <p:spPr bwMode="auto">
          <a:xfrm>
            <a:off x="2615116" y="3398824"/>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8</a:t>
            </a:r>
          </a:p>
        </p:txBody>
      </p:sp>
      <p:sp>
        <p:nvSpPr>
          <p:cNvPr id="32" name="TextBox 31"/>
          <p:cNvSpPr txBox="1">
            <a:spLocks noChangeArrowheads="1"/>
          </p:cNvSpPr>
          <p:nvPr/>
        </p:nvSpPr>
        <p:spPr bwMode="auto">
          <a:xfrm>
            <a:off x="2615116" y="3113158"/>
            <a:ext cx="20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9</a:t>
            </a:r>
          </a:p>
        </p:txBody>
      </p:sp>
      <p:sp>
        <p:nvSpPr>
          <p:cNvPr id="33" name="TextBox 32"/>
          <p:cNvSpPr txBox="1">
            <a:spLocks noChangeArrowheads="1"/>
          </p:cNvSpPr>
          <p:nvPr/>
        </p:nvSpPr>
        <p:spPr bwMode="auto">
          <a:xfrm>
            <a:off x="2545664" y="2827492"/>
            <a:ext cx="4423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10</a:t>
            </a:r>
          </a:p>
        </p:txBody>
      </p:sp>
      <p:sp>
        <p:nvSpPr>
          <p:cNvPr id="34" name="TextBox 33"/>
          <p:cNvSpPr txBox="1">
            <a:spLocks noChangeArrowheads="1"/>
          </p:cNvSpPr>
          <p:nvPr/>
        </p:nvSpPr>
        <p:spPr bwMode="auto">
          <a:xfrm>
            <a:off x="2558642" y="2541826"/>
            <a:ext cx="3584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11</a:t>
            </a:r>
          </a:p>
        </p:txBody>
      </p:sp>
      <p:sp>
        <p:nvSpPr>
          <p:cNvPr id="35" name="TextBox 34"/>
          <p:cNvSpPr txBox="1">
            <a:spLocks noChangeArrowheads="1"/>
          </p:cNvSpPr>
          <p:nvPr/>
        </p:nvSpPr>
        <p:spPr bwMode="auto">
          <a:xfrm>
            <a:off x="2550253" y="2256160"/>
            <a:ext cx="417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1400" dirty="0">
                <a:solidFill>
                  <a:schemeClr val="tx1"/>
                </a:solidFill>
              </a:rPr>
              <a:t>12</a:t>
            </a:r>
          </a:p>
        </p:txBody>
      </p:sp>
      <p:sp>
        <p:nvSpPr>
          <p:cNvPr id="36" name="Rounded Rectangle 35"/>
          <p:cNvSpPr/>
          <p:nvPr/>
        </p:nvSpPr>
        <p:spPr>
          <a:xfrm>
            <a:off x="892906" y="2638047"/>
            <a:ext cx="1466260" cy="1518439"/>
          </a:xfrm>
          <a:prstGeom prst="roundRect">
            <a:avLst>
              <a:gd name="adj" fmla="val 0"/>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There are many different answers. </a:t>
            </a:r>
          </a:p>
          <a:p>
            <a:pPr algn="ctr"/>
            <a:r>
              <a:rPr lang="en-GB" dirty="0">
                <a:solidFill>
                  <a:schemeClr val="tx1"/>
                </a:solidFill>
              </a:rPr>
              <a:t>Here’s one: </a:t>
            </a:r>
          </a:p>
        </p:txBody>
      </p:sp>
      <p:sp>
        <p:nvSpPr>
          <p:cNvPr id="37" name="Oval 36"/>
          <p:cNvSpPr/>
          <p:nvPr/>
        </p:nvSpPr>
        <p:spPr>
          <a:xfrm>
            <a:off x="4236004" y="5191321"/>
            <a:ext cx="157446" cy="157446"/>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flipH="1">
            <a:off x="4622429" y="4127976"/>
            <a:ext cx="1426237" cy="0"/>
          </a:xfrm>
          <a:prstGeom prst="line">
            <a:avLst/>
          </a:prstGeom>
          <a:ln w="19050">
            <a:solidFill>
              <a:srgbClr val="699327"/>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705818" y="3712270"/>
            <a:ext cx="736099" cy="369332"/>
          </a:xfrm>
          <a:prstGeom prst="rect">
            <a:avLst/>
          </a:prstGeom>
        </p:spPr>
        <p:txBody>
          <a:bodyPr wrap="none">
            <a:spAutoFit/>
          </a:bodyPr>
          <a:lstStyle/>
          <a:p>
            <a:r>
              <a:rPr lang="en-GB" b="1" dirty="0">
                <a:solidFill>
                  <a:srgbClr val="699327"/>
                </a:solidFill>
              </a:rPr>
              <a:t>(11,6)</a:t>
            </a:r>
          </a:p>
        </p:txBody>
      </p:sp>
      <p:sp>
        <p:nvSpPr>
          <p:cNvPr id="40" name="Oval 39"/>
          <p:cNvSpPr/>
          <p:nvPr/>
        </p:nvSpPr>
        <p:spPr>
          <a:xfrm>
            <a:off x="3080495" y="4054599"/>
            <a:ext cx="157446" cy="15744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a:endCxn id="40" idx="0"/>
          </p:cNvCxnSpPr>
          <p:nvPr/>
        </p:nvCxnSpPr>
        <p:spPr>
          <a:xfrm flipH="1">
            <a:off x="3159218" y="2707503"/>
            <a:ext cx="264124" cy="134709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846581" y="4163828"/>
            <a:ext cx="641522" cy="369332"/>
          </a:xfrm>
          <a:prstGeom prst="rect">
            <a:avLst/>
          </a:prstGeom>
        </p:spPr>
        <p:txBody>
          <a:bodyPr wrap="none">
            <a:spAutoFit/>
          </a:bodyPr>
          <a:lstStyle/>
          <a:p>
            <a:r>
              <a:rPr lang="en-GB" b="1" dirty="0">
                <a:solidFill>
                  <a:schemeClr val="accent1">
                    <a:lumMod val="75000"/>
                  </a:schemeClr>
                </a:solidFill>
              </a:rPr>
              <a:t>(1,6)</a:t>
            </a:r>
          </a:p>
        </p:txBody>
      </p:sp>
      <p:cxnSp>
        <p:nvCxnSpPr>
          <p:cNvPr id="5" name="Straight Connector 4"/>
          <p:cNvCxnSpPr/>
          <p:nvPr/>
        </p:nvCxnSpPr>
        <p:spPr>
          <a:xfrm>
            <a:off x="3134917" y="4129156"/>
            <a:ext cx="1443011"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370732" y="2628780"/>
            <a:ext cx="157446" cy="15744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4242833" y="2620996"/>
            <a:ext cx="157446" cy="15744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p:cNvCxnSpPr>
            <a:endCxn id="3" idx="4"/>
          </p:cNvCxnSpPr>
          <p:nvPr/>
        </p:nvCxnSpPr>
        <p:spPr>
          <a:xfrm>
            <a:off x="4315838" y="2695714"/>
            <a:ext cx="286391" cy="151633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8" idx="6"/>
          </p:cNvCxnSpPr>
          <p:nvPr/>
        </p:nvCxnSpPr>
        <p:spPr>
          <a:xfrm>
            <a:off x="3422450" y="2695714"/>
            <a:ext cx="977829" cy="4005"/>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082079" y="2317778"/>
            <a:ext cx="729687" cy="369332"/>
          </a:xfrm>
          <a:prstGeom prst="rect">
            <a:avLst/>
          </a:prstGeom>
        </p:spPr>
        <p:txBody>
          <a:bodyPr wrap="none">
            <a:spAutoFit/>
          </a:bodyPr>
          <a:lstStyle/>
          <a:p>
            <a:r>
              <a:rPr lang="en-GB" b="1" dirty="0">
                <a:solidFill>
                  <a:schemeClr val="accent1">
                    <a:lumMod val="75000"/>
                  </a:schemeClr>
                </a:solidFill>
              </a:rPr>
              <a:t>(2,11)</a:t>
            </a:r>
          </a:p>
        </p:txBody>
      </p:sp>
      <p:sp>
        <p:nvSpPr>
          <p:cNvPr id="54" name="Rectangle 53"/>
          <p:cNvSpPr/>
          <p:nvPr/>
        </p:nvSpPr>
        <p:spPr>
          <a:xfrm>
            <a:off x="4000189" y="2317206"/>
            <a:ext cx="731290" cy="369332"/>
          </a:xfrm>
          <a:prstGeom prst="rect">
            <a:avLst/>
          </a:prstGeom>
        </p:spPr>
        <p:txBody>
          <a:bodyPr wrap="none">
            <a:spAutoFit/>
          </a:bodyPr>
          <a:lstStyle/>
          <a:p>
            <a:r>
              <a:rPr lang="en-GB" b="1" dirty="0">
                <a:solidFill>
                  <a:schemeClr val="accent1">
                    <a:lumMod val="75000"/>
                  </a:schemeClr>
                </a:solidFill>
              </a:rPr>
              <a:t>(5,11)</a:t>
            </a:r>
          </a:p>
        </p:txBody>
      </p:sp>
      <p:cxnSp>
        <p:nvCxnSpPr>
          <p:cNvPr id="56" name="Straight Connector 55"/>
          <p:cNvCxnSpPr/>
          <p:nvPr/>
        </p:nvCxnSpPr>
        <p:spPr>
          <a:xfrm flipH="1">
            <a:off x="4301202" y="4127976"/>
            <a:ext cx="321227" cy="1179444"/>
          </a:xfrm>
          <a:prstGeom prst="line">
            <a:avLst/>
          </a:prstGeom>
          <a:ln w="19050">
            <a:solidFill>
              <a:srgbClr val="699327"/>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523506" y="4054599"/>
            <a:ext cx="157446" cy="15744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p:cNvCxnSpPr/>
          <p:nvPr/>
        </p:nvCxnSpPr>
        <p:spPr>
          <a:xfrm flipH="1">
            <a:off x="5756275" y="4127976"/>
            <a:ext cx="292392" cy="1142068"/>
          </a:xfrm>
          <a:prstGeom prst="line">
            <a:avLst/>
          </a:prstGeom>
          <a:ln w="19050">
            <a:solidFill>
              <a:srgbClr val="69932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314727" y="5270044"/>
            <a:ext cx="1426237" cy="0"/>
          </a:xfrm>
          <a:prstGeom prst="line">
            <a:avLst/>
          </a:prstGeom>
          <a:ln w="19050">
            <a:solidFill>
              <a:srgbClr val="699327"/>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5957680" y="4049252"/>
            <a:ext cx="157446" cy="157446"/>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5676292" y="5191321"/>
            <a:ext cx="157446" cy="157446"/>
          </a:xfrm>
          <a:prstGeom prst="ellipse">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5473339" y="5283110"/>
            <a:ext cx="782587" cy="369332"/>
          </a:xfrm>
          <a:prstGeom prst="rect">
            <a:avLst/>
          </a:prstGeom>
        </p:spPr>
        <p:txBody>
          <a:bodyPr wrap="none">
            <a:spAutoFit/>
          </a:bodyPr>
          <a:lstStyle/>
          <a:p>
            <a:r>
              <a:rPr lang="en-GB" b="1" dirty="0">
                <a:solidFill>
                  <a:srgbClr val="699327"/>
                </a:solidFill>
              </a:rPr>
              <a:t>(10,2)</a:t>
            </a:r>
          </a:p>
        </p:txBody>
      </p:sp>
      <p:sp>
        <p:nvSpPr>
          <p:cNvPr id="69" name="Rectangle 68"/>
          <p:cNvSpPr/>
          <p:nvPr/>
        </p:nvSpPr>
        <p:spPr>
          <a:xfrm>
            <a:off x="3966362" y="5292845"/>
            <a:ext cx="663964" cy="369332"/>
          </a:xfrm>
          <a:prstGeom prst="rect">
            <a:avLst/>
          </a:prstGeom>
        </p:spPr>
        <p:txBody>
          <a:bodyPr wrap="none">
            <a:spAutoFit/>
          </a:bodyPr>
          <a:lstStyle/>
          <a:p>
            <a:r>
              <a:rPr lang="en-GB" b="1" dirty="0">
                <a:solidFill>
                  <a:srgbClr val="699327"/>
                </a:solidFill>
              </a:rPr>
              <a:t>(5,2)</a:t>
            </a:r>
          </a:p>
        </p:txBody>
      </p:sp>
    </p:spTree>
    <p:extLst>
      <p:ext uri="{BB962C8B-B14F-4D97-AF65-F5344CB8AC3E}">
        <p14:creationId xmlns:p14="http://schemas.microsoft.com/office/powerpoint/2010/main" val="418290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500"/>
                                        <p:tgtEl>
                                          <p:spTgt spid="6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par>
                                <p:cTn id="60" presetID="10" presetClass="entr" presetSubtype="0"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9" grpId="0"/>
      <p:bldP spid="40" grpId="0" animBg="1"/>
      <p:bldP spid="42" grpId="0"/>
      <p:bldP spid="46" grpId="0" animBg="1"/>
      <p:bldP spid="48" grpId="0" animBg="1"/>
      <p:bldP spid="53" grpId="0"/>
      <p:bldP spid="54" grpId="0"/>
      <p:bldP spid="61" grpId="0" animBg="1"/>
      <p:bldP spid="67" grpId="0" animBg="1"/>
      <p:bldP spid="68" grpId="0"/>
      <p:bldP spid="69"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194C7ABB-B187-4536-ADDD-07AE04D6910F}" vid="{75FA5C52-3EE3-4786-B4A2-A532D22B3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338A0A5CB33C469A5677C514A9639A" ma:contentTypeVersion="" ma:contentTypeDescription="Create a new document." ma:contentTypeScope="" ma:versionID="89e2e8217bf27caa76ca6b779cfa65c5">
  <xsd:schema xmlns:xsd="http://www.w3.org/2001/XMLSchema" xmlns:xs="http://www.w3.org/2001/XMLSchema" xmlns:p="http://schemas.microsoft.com/office/2006/metadata/properties" xmlns:ns2="a4ae2231-e73a-4e76-823d-69f5a018c15c" xmlns:ns3="2ac2c16d-2cc6-41d7-9ab1-10fd4bab2028" targetNamespace="http://schemas.microsoft.com/office/2006/metadata/properties" ma:root="true" ma:fieldsID="37a16e9f198249c1718587aa7720ee94" ns2:_="" ns3:_="">
    <xsd:import namespace="a4ae2231-e73a-4e76-823d-69f5a018c15c"/>
    <xsd:import namespace="2ac2c16d-2cc6-41d7-9ab1-10fd4bab20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Science_x0020__x002b__x0020_Technolog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e2231-e73a-4e76-823d-69f5a018c15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Science_x0020__x002b__x0020_Technology" ma:index="18" nillable="true" ma:displayName="." ma:format="Dropdown" ma:internalName="Science_x0020__x002b__x0020_Technology">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c2c16d-2cc6-41d7-9ab1-10fd4bab2028"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cience_x0020__x002b__x0020_Technology xmlns="a4ae2231-e73a-4e76-823d-69f5a018c15c" xsi:nil="true"/>
  </documentManagement>
</p:properties>
</file>

<file path=customXml/itemProps1.xml><?xml version="1.0" encoding="utf-8"?>
<ds:datastoreItem xmlns:ds="http://schemas.openxmlformats.org/officeDocument/2006/customXml" ds:itemID="{B9A99D84-3AF4-4879-A46E-69DBF9D42997}"/>
</file>

<file path=customXml/itemProps2.xml><?xml version="1.0" encoding="utf-8"?>
<ds:datastoreItem xmlns:ds="http://schemas.openxmlformats.org/officeDocument/2006/customXml" ds:itemID="{F8817C9A-962F-401C-AB0F-C0D755B48D20}"/>
</file>

<file path=customXml/itemProps3.xml><?xml version="1.0" encoding="utf-8"?>
<ds:datastoreItem xmlns:ds="http://schemas.openxmlformats.org/officeDocument/2006/customXml" ds:itemID="{DF2174C6-E723-4568-88D4-0BD729EBB9A6}"/>
</file>

<file path=docProps/app.xml><?xml version="1.0" encoding="utf-8"?>
<Properties xmlns="http://schemas.openxmlformats.org/officeDocument/2006/extended-properties" xmlns:vt="http://schemas.openxmlformats.org/officeDocument/2006/docPropsVTypes">
  <Template>Mastery PowerPoint Template</Template>
  <TotalTime>259</TotalTime>
  <Words>677</Words>
  <Application>Microsoft Office PowerPoint</Application>
  <PresentationFormat>On-screen Show (4:3)</PresentationFormat>
  <Paragraphs>193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Arial</vt:lpstr>
      <vt:lpstr>Tuffy-TTF</vt:lpstr>
      <vt:lpstr>Sassoon Infant Rg</vt:lpstr>
      <vt:lpstr>Twinkl</vt:lpstr>
      <vt:lpstr>Tuffy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Rachel Leather</cp:lastModifiedBy>
  <cp:revision>11</cp:revision>
  <dcterms:created xsi:type="dcterms:W3CDTF">2019-06-27T08:34:59Z</dcterms:created>
  <dcterms:modified xsi:type="dcterms:W3CDTF">2019-06-28T13:52:50Z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0x01010004338A0A5CB33C469A5677C514A9639A</vt:lpwstr>
  </property>
</Properties>
</file>